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95" showSpecialPlsOnTitleSld="0" saveSubsetFonts="1">
  <p:sldMasterIdLst>
    <p:sldMasterId id="2147483660" r:id="rId1"/>
  </p:sldMasterIdLst>
  <p:notesMasterIdLst>
    <p:notesMasterId r:id="rId20"/>
  </p:notesMasterIdLst>
  <p:sldIdLst>
    <p:sldId id="268" r:id="rId2"/>
    <p:sldId id="267" r:id="rId3"/>
    <p:sldId id="266" r:id="rId4"/>
    <p:sldId id="265" r:id="rId5"/>
    <p:sldId id="264" r:id="rId6"/>
    <p:sldId id="263" r:id="rId7"/>
    <p:sldId id="261" r:id="rId8"/>
    <p:sldId id="260" r:id="rId9"/>
    <p:sldId id="259" r:id="rId10"/>
    <p:sldId id="258" r:id="rId11"/>
    <p:sldId id="275" r:id="rId12"/>
    <p:sldId id="274" r:id="rId13"/>
    <p:sldId id="273" r:id="rId14"/>
    <p:sldId id="272" r:id="rId15"/>
    <p:sldId id="271" r:id="rId16"/>
    <p:sldId id="270" r:id="rId17"/>
    <p:sldId id="269" r:id="rId18"/>
    <p:sldId id="276"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2880" userDrawn="1">
          <p15:clr>
            <a:srgbClr val="A4A3A4"/>
          </p15:clr>
        </p15:guide>
        <p15:guide id="3"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899" autoAdjust="0"/>
  </p:normalViewPr>
  <p:slideViewPr>
    <p:cSldViewPr snapToGrid="0" showGuides="1">
      <p:cViewPr varScale="1">
        <p:scale>
          <a:sx n="60" d="100"/>
          <a:sy n="60" d="100"/>
        </p:scale>
        <p:origin x="1710" y="60"/>
      </p:cViewPr>
      <p:guideLst>
        <p:guide orient="horz" pos="1253"/>
        <p:guide pos="2880"/>
        <p:guide orient="horz"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9C820-555B-4759-BB40-8F9037CF9B59}" type="datetimeFigureOut">
              <a:rPr lang="ru-RU" smtClean="0"/>
              <a:t>19.08.2019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71734-FC3E-4664-855E-8AF398D915FF}" type="slidenum">
              <a:rPr lang="ru-RU" smtClean="0"/>
              <a:t>‹#›</a:t>
            </a:fld>
            <a:endParaRPr lang="ru-RU"/>
          </a:p>
        </p:txBody>
      </p:sp>
    </p:spTree>
    <p:extLst>
      <p:ext uri="{BB962C8B-B14F-4D97-AF65-F5344CB8AC3E}">
        <p14:creationId xmlns:p14="http://schemas.microsoft.com/office/powerpoint/2010/main" val="236535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Содержательное наполнение: Вводная часть;</a:t>
            </a:r>
          </a:p>
          <a:p>
            <a:r>
              <a:rPr lang="ru-RU" dirty="0" smtClean="0"/>
              <a:t>Ребята здравствуйте! Меня зовут … (Ведущий представляется участникам, рассказывает о себе и о том, из чего будет состоять сегодняшнее занятие). Сегодня мы затронули с Вами сложную, но интересную тему. Многие из присутствующих самостоятельно передвигаются по городу. Родители доверяют Вам право принимать взрослые и взвешенные решения. Одной из наиболее сложной тем является опасность дороги и выбора мест ее перехода. С одной стороны, 	кажется здесь все просто, привычно и понятно. Но другая сторона таит множество скрытых и неявных угроз. </a:t>
            </a:r>
          </a:p>
          <a:p>
            <a:r>
              <a:rPr lang="ru-RU" dirty="0" smtClean="0"/>
              <a:t>Множество взрослых, даже обладая жизненным опытом ошибаются в решениях, касающихся перехода проезжей части дороги.</a:t>
            </a:r>
          </a:p>
          <a:p>
            <a:r>
              <a:rPr lang="ru-RU" dirty="0" smtClean="0"/>
              <a:t>−	Ребята, поднимите руки те, кто каждый день переходит самостоятельно проезжую часть? (Ожидаемый ответ: Все)</a:t>
            </a:r>
          </a:p>
          <a:p>
            <a:r>
              <a:rPr lang="ru-RU" dirty="0" smtClean="0"/>
              <a:t>−	Поднимите руки только те, кто всегда пользуется только пешеходным переходом? (Ожидаемый ответ: не менее половины)</a:t>
            </a:r>
          </a:p>
          <a:p>
            <a:r>
              <a:rPr lang="ru-RU" dirty="0" smtClean="0"/>
              <a:t>−	А теперь, поднимите руки те, кто уверен, что знает, как это правильно делать? (ожидаемый ответ: Все)</a:t>
            </a:r>
          </a:p>
          <a:p>
            <a:r>
              <a:rPr lang="ru-RU" dirty="0" smtClean="0"/>
              <a:t>Здорово что в зале собрались не просто пешеходы, а эксперты, которые помогут мне раскрыть эту тему. Важно, что именно Вы станете моими помощниками и сумеете донести свои верные знания до тех, кто не присутствует сегодня здесь.</a:t>
            </a:r>
          </a:p>
          <a:p>
            <a:r>
              <a:rPr lang="ru-RU" dirty="0" smtClean="0"/>
              <a:t>Давайте вместе и с вами обсудим, насколько важно правильно вести себя на дороге, вспомним важные правила и покажем, что они возникли не зря и продиктованы физическими законами. Думаю, вам будет интересно, а многие узнают что-то новое. </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295</a:t>
            </a:fld>
            <a:endParaRPr lang="ru-RU"/>
          </a:p>
        </p:txBody>
      </p:sp>
    </p:spTree>
    <p:extLst>
      <p:ext uri="{BB962C8B-B14F-4D97-AF65-F5344CB8AC3E}">
        <p14:creationId xmlns:p14="http://schemas.microsoft.com/office/powerpoint/2010/main" val="80799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Но все же давайте вернемся к Правилам Дорожного Движения. Ведь там сказано, что пешеход имеет право перейти проезжую часть дороги по нерегулируемому пешеходному переходу первым! </a:t>
            </a:r>
          </a:p>
          <a:p>
            <a:r>
              <a:rPr lang="ru-RU" dirty="0" smtClean="0"/>
              <a:t>−	Значит ли это что водитель должен суметь любым путем остановить машину перед пешеходом? Если да, то поднимите зеленую карточку. Если нет, то красную.</a:t>
            </a:r>
          </a:p>
          <a:p>
            <a:r>
              <a:rPr lang="ru-RU" dirty="0" smtClean="0"/>
              <a:t>Ответ: Нет. (красная карточка) Обратить внимание на постановку вопроса. На слово «суметь».</a:t>
            </a:r>
          </a:p>
          <a:p>
            <a:r>
              <a:rPr lang="ru-RU" dirty="0" smtClean="0"/>
              <a:t>Водитель на самом деле должен быть готов к появлению пешехода на пешеходном переходе и заранее сбрасывать скорость. Для его предупреждения существуют знаки, предупреждающие о приближении к месту организованного пешеходного перехода. Более того, при приближении к этим местам дополнительно могут устанавливаться знаки ограничения максимальной скорости. На которых изображена цифра максимально допустимой скорости.</a:t>
            </a:r>
          </a:p>
          <a:p>
            <a:r>
              <a:rPr lang="ru-RU" dirty="0" smtClean="0"/>
              <a:t>−	Ребята скажите, можно ли ехать быстрее скорости обозначенной знаком дорожного движения? Если да, то поднимите зеленую карточку. Если нет, то красную.</a:t>
            </a:r>
          </a:p>
          <a:p>
            <a:r>
              <a:rPr lang="ru-RU" dirty="0" smtClean="0"/>
              <a:t>Ответ: Нет. (красная карточка). Знаки предупреждаю о максимально разрешенной скорости!</a:t>
            </a:r>
          </a:p>
          <a:p>
            <a:r>
              <a:rPr lang="ru-RU" dirty="0" smtClean="0"/>
              <a:t>К сожалению водитель реагирует только на появление пешехода на пешеходном переходе и часто просто не успевает остановиться. Поэтому основная задача всех участников дорожного движения – это обеспечение собственной безопасности.</a:t>
            </a:r>
          </a:p>
          <a:p>
            <a:r>
              <a:rPr lang="ru-RU" dirty="0" smtClean="0"/>
              <a:t>В ситуации с пешеходом на пешеходном переходе, водитель предпримет Все меры для того чтоб спасти жизнь пешехода, вплоть до экстренного торможения. </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304</a:t>
            </a:fld>
            <a:endParaRPr lang="ru-RU"/>
          </a:p>
        </p:txBody>
      </p:sp>
    </p:spTree>
    <p:extLst>
      <p:ext uri="{BB962C8B-B14F-4D97-AF65-F5344CB8AC3E}">
        <p14:creationId xmlns:p14="http://schemas.microsoft.com/office/powerpoint/2010/main" val="355625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Экстренное торможение — торможение, применяемое для остановки транспортного средства, при критических ситуациях, связанных с дефицитом времени (избытком скорости) и расстояния.</a:t>
            </a:r>
          </a:p>
          <a:p>
            <a:r>
              <a:rPr lang="ru-RU" dirty="0" smtClean="0"/>
              <a:t>Причиной применения крайней меры может быть, как ошибка со стороны водителя, так и неоднозначное поведение пешеходов. Это прием позволяет в некоторых случаях снизить тяжесть последствий этой ошибки, но не всегда позволит их избежать. </a:t>
            </a:r>
          </a:p>
          <a:p>
            <a:r>
              <a:rPr lang="ru-RU" dirty="0" smtClean="0"/>
              <a:t>Применяя данный прием управления, водитель идет на крайние меры. При этом не задумываясь о последствии этих действий для других участников дорожного движения. Бывает, что водитель применивший данный теряет управление над автомобилем, последствия этого понятны, а их тяжесть нет. Например, водитель сумел остановиться прямо перед незадачливым пешеходом, а автомобили, идущие следом нет.</a:t>
            </a:r>
          </a:p>
          <a:p>
            <a:r>
              <a:rPr lang="ru-RU" dirty="0" smtClean="0"/>
              <a:t>Экстренное торможение всегда сопровождается характерным скрежетом шин о проезжую часть. Громкость этого звука зависит от покрытия проезжей части. Так экстренное торможение на сухом асфальте всегда сопровождается громким звуком, а торможение на льду или снегу более тихим. Но этот звук всегда выделяется на фоне привычных. И даже если он тихий это всегда обращает на внимание на резко тормозящий автомобиль. Поэтому перед выходом на проезжую часть, внимательно вслушайтесь. Это позволит раньше заметить машину.</a:t>
            </a:r>
          </a:p>
          <a:p>
            <a:r>
              <a:rPr lang="ru-RU" dirty="0" smtClean="0"/>
              <a:t>Эксперимент №4. «Остановись, если сможешь»</a:t>
            </a:r>
          </a:p>
          <a:p>
            <a:endParaRPr lang="ru-RU" dirty="0" smtClean="0"/>
          </a:p>
          <a:p>
            <a:r>
              <a:rPr lang="ru-RU" dirty="0" smtClean="0"/>
              <a:t>Мы увидели, что очень сложно спрогнозировать место остановки автомобиля, водитель которого применил экстренное торможение. </a:t>
            </a:r>
          </a:p>
          <a:p>
            <a:r>
              <a:rPr lang="ru-RU" dirty="0" smtClean="0"/>
              <a:t>−	Ребята скажите, какое условие объединяло все удачные попытки остановиться?</a:t>
            </a:r>
          </a:p>
          <a:p>
            <a:r>
              <a:rPr lang="ru-RU" dirty="0" smtClean="0"/>
              <a:t>(Ожидаемый ответ: Запас места)  </a:t>
            </a:r>
          </a:p>
          <a:p>
            <a:r>
              <a:rPr lang="ru-RU" dirty="0" smtClean="0"/>
              <a:t>То есть, если места мало, то любые действия водителя не позволят остановить автомобиль. </a:t>
            </a:r>
          </a:p>
          <a:p>
            <a:r>
              <a:rPr lang="ru-RU" dirty="0" smtClean="0"/>
              <a:t>Перед выходом на пешеходный переход, обязательно необходимо убедиться в его безопасности. Пример нашего расчета позволит проверить безопасность ситуации, но единственно верное решение – это дождаться полной остановка автомобиля и лишь за тем выходить на проезжую часть. Поэтому перед выходом на пешеходный переход обязательно остановитесь. Даже если на первый взгляд проезжая часть свободна.</a:t>
            </a:r>
          </a:p>
          <a:p>
            <a:r>
              <a:rPr lang="ru-RU" dirty="0" smtClean="0"/>
              <a:t>Мы много говорили об удаленности автомобиля, но при этом одним из основополагающих факторов является скорость его приближения. Подходя к месту перехода проезжей части важно помнить, что удаленность не единственный фактор. </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305</a:t>
            </a:fld>
            <a:endParaRPr lang="ru-RU"/>
          </a:p>
        </p:txBody>
      </p:sp>
    </p:spTree>
    <p:extLst>
      <p:ext uri="{BB962C8B-B14F-4D97-AF65-F5344CB8AC3E}">
        <p14:creationId xmlns:p14="http://schemas.microsoft.com/office/powerpoint/2010/main" val="357569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нашей стране принято правостороннее движение, поэтому ближайший к нам автомобиль приблизится с левой стороны. Затем с правой. Перед тем как выйти на проезжую часть пешеход должен посмотреть сначала налево и оценить условия, затем направо и вновь налево!</a:t>
            </a:r>
          </a:p>
          <a:p>
            <a:r>
              <a:rPr lang="ru-RU" dirty="0" smtClean="0"/>
              <a:t>Слева мы увидели автомобиль, приближающийся к месту нашего перехода. Он был на достаточно безопасном расстоянии. Затем посмотрели направо, также обнаружив автомобиль на большом удалении. </a:t>
            </a:r>
          </a:p>
          <a:p>
            <a:r>
              <a:rPr lang="ru-RU" dirty="0" smtClean="0"/>
              <a:t>И, казалось бы, можно спокойно переходить, но необходимо понимать, что кроме удалённости также важна и скорость приближающегося автомобиля. Даже если автомобиль был далеко, но ехал быстро, то ему необходимо очень немного времени для преодоления этого расстояния. И пока мы отвернулись, чтобы проверить автомобиль с правой стороны, автомобиль слева приблизился. Поэтому перед выходом на проезжую часть необходимо ещё раз посмотреть налево.</a:t>
            </a:r>
          </a:p>
          <a:p>
            <a:r>
              <a:rPr lang="ru-RU" dirty="0" smtClean="0"/>
              <a:t>И оценивая разницу его положений можно получить понимание о его скорости. Осмотр проезжей части необходимо проводить до выхода на нее. </a:t>
            </a:r>
          </a:p>
          <a:p>
            <a:r>
              <a:rPr lang="ru-RU" dirty="0" smtClean="0"/>
              <a:t>Ребята, попробуйте комментировать вслух свои рассуждения, это позволит не только быстрее запомнить безопасные условия, но и заставит сосредоточиться на них.</a:t>
            </a:r>
          </a:p>
          <a:p>
            <a:r>
              <a:rPr lang="ru-RU" dirty="0" smtClean="0"/>
              <a:t>Содержательное наполнение: Сложность осмотра места перехода на перекрестке, дополнительные условия.</a:t>
            </a:r>
          </a:p>
          <a:p>
            <a:r>
              <a:rPr lang="ru-RU" dirty="0" smtClean="0"/>
              <a:t>Мы привыкли оценивать ситуацию по сторонам от себя и не привык к тому, что автомобили могут менять направление движения в месте перехода. Поэтому самым сложным местом для перехода остается пересечение проезжих частей дорог, включая перекрестки.</a:t>
            </a:r>
          </a:p>
          <a:p>
            <a:r>
              <a:rPr lang="ru-RU" dirty="0" smtClean="0"/>
              <a:t>Оценка начинается со стороны ближайшей опасности, то есть слева. И даже если автомобиль значимо удален, это не единственная опасность с этой стороны. </a:t>
            </a:r>
          </a:p>
          <a:p>
            <a:r>
              <a:rPr lang="ru-RU" dirty="0" smtClean="0"/>
              <a:t>Например, развернувшийся автомобиль на перекрестке станет сюрпризом для пешехода. Но если этот маневр пешеход в состоянии отследить, то появление автомобиля со стороны спины будет еще более опасным.</a:t>
            </a:r>
          </a:p>
          <a:p>
            <a:r>
              <a:rPr lang="ru-RU" dirty="0" smtClean="0"/>
              <a:t>Выбирая местом перехода дороги пересечение проезжих частей обязательно необходимо посмотреть назад. </a:t>
            </a:r>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306</a:t>
            </a:fld>
            <a:endParaRPr lang="ru-RU"/>
          </a:p>
        </p:txBody>
      </p:sp>
    </p:spTree>
    <p:extLst>
      <p:ext uri="{BB962C8B-B14F-4D97-AF65-F5344CB8AC3E}">
        <p14:creationId xmlns:p14="http://schemas.microsoft.com/office/powerpoint/2010/main" val="74753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Осматривая место перехода проезжей части дороги обязательно обращайте внимания на предметы, ограничивающие видимость и на наличие освещения. Еще раз напомню о том, что если в зоне видимости пешеходный переход, идти можно лишь там!</a:t>
            </a:r>
          </a:p>
          <a:p>
            <a:r>
              <a:rPr lang="ru-RU" dirty="0" smtClean="0"/>
              <a:t>Чем раньше водитель способен вас заметить, тем больше шансов, что решение водителем будет принято своевременное и правильное. </a:t>
            </a:r>
          </a:p>
          <a:p>
            <a:r>
              <a:rPr lang="ru-RU" dirty="0" smtClean="0"/>
              <a:t>−	Ребята, назовите предметы, которые могут скрыть Вас от водителя и автомобиль от Вас?</a:t>
            </a:r>
          </a:p>
          <a:p>
            <a:r>
              <a:rPr lang="ru-RU" dirty="0" smtClean="0"/>
              <a:t>Ожидаемые ответы: </a:t>
            </a:r>
          </a:p>
          <a:p>
            <a:r>
              <a:rPr lang="ru-RU" dirty="0" smtClean="0"/>
              <a:t>Предметы, ограничивающие видимость, опасные элементы дороги:</a:t>
            </a:r>
          </a:p>
          <a:p>
            <a:r>
              <a:rPr lang="ru-RU" dirty="0" smtClean="0"/>
              <a:t>−	припаркованные автомобили;</a:t>
            </a:r>
          </a:p>
          <a:p>
            <a:r>
              <a:rPr lang="ru-RU" dirty="0" smtClean="0"/>
              <a:t>−	деревья, кусты и ограждения (зимой – валы снега);</a:t>
            </a:r>
          </a:p>
          <a:p>
            <a:r>
              <a:rPr lang="ru-RU" dirty="0" smtClean="0"/>
              <a:t>−	здания, строения, сооружения, арки, ворота, из которых могут выезжать автомобили;</a:t>
            </a:r>
          </a:p>
          <a:p>
            <a:r>
              <a:rPr lang="ru-RU" dirty="0" smtClean="0"/>
              <a:t>−	рекламные щиты.</a:t>
            </a:r>
          </a:p>
          <a:p>
            <a:r>
              <a:rPr lang="ru-RU" dirty="0" smtClean="0"/>
              <a:t>−	остановки общественного транспорта, трамвайные пути.</a:t>
            </a:r>
          </a:p>
          <a:p>
            <a:r>
              <a:rPr lang="ru-RU" dirty="0" smtClean="0"/>
              <a:t>−	Ремонт дороги.</a:t>
            </a:r>
          </a:p>
          <a:p>
            <a:r>
              <a:rPr lang="ru-RU" dirty="0" smtClean="0"/>
              <a:t>В случае, если вас трудно обнаружить, старайтесь максимально проявить свое присутствие и занимайте позицию с учетом возможности обнаружить вас как можно раньше. </a:t>
            </a:r>
          </a:p>
          <a:p>
            <a:endParaRPr lang="ru-RU" dirty="0" smtClean="0"/>
          </a:p>
          <a:p>
            <a:r>
              <a:rPr lang="ru-RU" dirty="0" smtClean="0"/>
              <a:t>Большие автомобили – большие проблемы.</a:t>
            </a:r>
          </a:p>
          <a:p>
            <a:r>
              <a:rPr lang="ru-RU" dirty="0" smtClean="0"/>
              <a:t>−	Ребята, помните ли вы, с какой стороны необходимо обходить автобус, выйдя из него? Ожидаемый ответ: Позади.</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307</a:t>
            </a:fld>
            <a:endParaRPr lang="ru-RU"/>
          </a:p>
        </p:txBody>
      </p:sp>
    </p:spTree>
    <p:extLst>
      <p:ext uri="{BB962C8B-B14F-4D97-AF65-F5344CB8AC3E}">
        <p14:creationId xmlns:p14="http://schemas.microsoft.com/office/powerpoint/2010/main" val="218924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Избегайте вещей, способных ограничить обзор. Снимите капюшон: при повороте головы он сильно ограничит возможности осмотра, и вместо дороги станут видны лишь его края. Столь же опасны очки с крупными дужками, большие головные уборы, зонты.</a:t>
            </a:r>
          </a:p>
          <a:p>
            <a:r>
              <a:rPr lang="ru-RU" dirty="0" smtClean="0"/>
              <a:t>Кого из нас не увлекала музыка? Наушники погружают в этот мир, полностью изолируя внимание человека. Это особенно опасно!</a:t>
            </a:r>
          </a:p>
          <a:p>
            <a:endParaRPr lang="ru-RU" dirty="0" smtClean="0"/>
          </a:p>
          <a:p>
            <a:r>
              <a:rPr lang="ru-RU" dirty="0" smtClean="0"/>
              <a:t>Давайте проведем эксперимент. Представим себе образ пешехода, совершившего все вышеперечисленные ошибки.</a:t>
            </a:r>
          </a:p>
          <a:p>
            <a:r>
              <a:rPr lang="ru-RU" dirty="0" smtClean="0"/>
              <a:t>Эксперимент №5 «Неверное мышление – ограниченное зрение»</a:t>
            </a:r>
          </a:p>
          <a:p>
            <a:endParaRPr lang="ru-RU" dirty="0" smtClean="0"/>
          </a:p>
          <a:p>
            <a:r>
              <a:rPr lang="ru-RU" dirty="0" smtClean="0"/>
              <a:t>Ребята, скажите какие эмоции и мысли вызывает пешеход, который не видит и не слышит, отдавая свою жизнь в руки остальных.</a:t>
            </a:r>
          </a:p>
          <a:p>
            <a:r>
              <a:rPr lang="ru-RU" dirty="0" smtClean="0"/>
              <a:t>Такие предметы, как наушники и мобильный телефон, сильно отвлекают пешехода от реальной опасности. Простой эксперимент: не думайте о белой обезьяне … у кого получилось? Тем же эффектом обладает и телефон: человек сосредотачивается на разговоре, переключая внимание между дорогой и разговором. Мобильный телефон ограничивает зону осмотра… </a:t>
            </a:r>
          </a:p>
          <a:p>
            <a:r>
              <a:rPr lang="ru-RU" dirty="0" smtClean="0"/>
              <a:t>Как водитель могу сказать, что, пожалуй, отвлеченное внимание – один из самых раздражающих факторов в поведении пешеходов. Выход на дорогу нужно рассматривать как экстремальную ситуацию, а сейчас очень многие выходят на переход, глядя в экран мобильного телефона, слушая музыку, отправляя смс, общаясь в социальных сетях, иногда даже читая книгу! И всё! Человек находится в своем мире, вероятность того, что он не увидит опасность, не услышит сигналящего ему водителя, стремится к 100%.</a:t>
            </a:r>
          </a:p>
          <a:p>
            <a:r>
              <a:rPr lang="ru-RU" dirty="0" smtClean="0"/>
              <a:t>Все это может стать причиной роковой ошибки для пешехода. Не используйте отвлекающие предметы при переходе дороги.</a:t>
            </a:r>
          </a:p>
          <a:p>
            <a:r>
              <a:rPr lang="ru-RU" dirty="0" smtClean="0"/>
              <a:t>Содержательное наполнение: Опасность отвлечения внимания.</a:t>
            </a:r>
          </a:p>
          <a:p>
            <a:r>
              <a:rPr lang="ru-RU" dirty="0" smtClean="0"/>
              <a:t>Эксперимент №6 «Опасность отвлечения внимания»</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308</a:t>
            </a:fld>
            <a:endParaRPr lang="ru-RU"/>
          </a:p>
        </p:txBody>
      </p:sp>
    </p:spTree>
    <p:extLst>
      <p:ext uri="{BB962C8B-B14F-4D97-AF65-F5344CB8AC3E}">
        <p14:creationId xmlns:p14="http://schemas.microsoft.com/office/powerpoint/2010/main" val="140171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Мы выяснили как важно соблюдать Правила Дорожного Движения! В своде этих правил можно найти множество ответов на вопрос о действиях в сложной ситуации.</a:t>
            </a:r>
          </a:p>
          <a:p>
            <a:r>
              <a:rPr lang="ru-RU" sz="1200" kern="1200" dirty="0" smtClean="0">
                <a:solidFill>
                  <a:schemeClr val="tx1"/>
                </a:solidFill>
                <a:effectLst/>
                <a:latin typeface="+mn-lt"/>
                <a:ea typeface="+mn-ea"/>
                <a:cs typeface="+mn-cs"/>
              </a:rPr>
              <a:t>Но давайте представим, что один из участников нарушает правила дорожного движения. Это крайне опасная ситуация. </a:t>
            </a:r>
          </a:p>
          <a:p>
            <a:r>
              <a:rPr lang="ru-RU" sz="1200" kern="1200" dirty="0" smtClean="0">
                <a:solidFill>
                  <a:schemeClr val="tx1"/>
                </a:solidFill>
                <a:effectLst/>
                <a:latin typeface="+mn-lt"/>
                <a:ea typeface="+mn-ea"/>
                <a:cs typeface="+mn-cs"/>
              </a:rPr>
              <a:t>Например, Ваш сверстник при наличии пешеходного перехода идет по проезжей части дороги. И хуже того еще слушает музыку в наушниках! </a:t>
            </a:r>
          </a:p>
          <a:p>
            <a:pPr lvl="0"/>
            <a:r>
              <a:rPr lang="ru-RU" sz="1200" i="1" kern="1200" dirty="0" smtClean="0">
                <a:solidFill>
                  <a:schemeClr val="tx1"/>
                </a:solidFill>
                <a:effectLst/>
                <a:latin typeface="+mn-lt"/>
                <a:ea typeface="+mn-ea"/>
                <a:cs typeface="+mn-cs"/>
              </a:rPr>
              <a:t>Скажите он действует так по незнанию или намеренно? </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Ожидаемый ответ: ДА.</a:t>
            </a:r>
            <a:endParaRPr lang="ru-RU" sz="1200" kern="1200" dirty="0" smtClean="0">
              <a:solidFill>
                <a:schemeClr val="tx1"/>
              </a:solidFill>
              <a:effectLst/>
              <a:latin typeface="+mn-lt"/>
              <a:ea typeface="+mn-ea"/>
              <a:cs typeface="+mn-cs"/>
            </a:endParaRPr>
          </a:p>
          <a:p>
            <a:pPr lvl="0"/>
            <a:r>
              <a:rPr lang="ru-RU" sz="1200" i="1" kern="1200" dirty="0" smtClean="0">
                <a:solidFill>
                  <a:schemeClr val="tx1"/>
                </a:solidFill>
                <a:effectLst/>
                <a:latin typeface="+mn-lt"/>
                <a:ea typeface="+mn-ea"/>
                <a:cs typeface="+mn-cs"/>
              </a:rPr>
              <a:t>Скажите, а почему он так поступает?</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Ожидаемый ответ: Спешит, экономит время, лень…</a:t>
            </a:r>
            <a:endParaRPr lang="ru-RU" sz="1200" kern="1200" dirty="0" smtClean="0">
              <a:solidFill>
                <a:schemeClr val="tx1"/>
              </a:solidFill>
              <a:effectLst/>
              <a:latin typeface="+mn-lt"/>
              <a:ea typeface="+mn-ea"/>
              <a:cs typeface="+mn-cs"/>
            </a:endParaRPr>
          </a:p>
          <a:p>
            <a:pPr lvl="0"/>
            <a:r>
              <a:rPr lang="ru-RU" sz="1200" i="1" kern="1200" dirty="0" smtClean="0">
                <a:solidFill>
                  <a:schemeClr val="tx1"/>
                </a:solidFill>
                <a:effectLst/>
                <a:latin typeface="+mn-lt"/>
                <a:ea typeface="+mn-ea"/>
                <a:cs typeface="+mn-cs"/>
              </a:rPr>
              <a:t>Другими словами, ему выгодно поступать неверно?</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Ожидаемый ответ: Да</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Давайте оценим эту выгоду. По Вашему мнению, сколько времени он сможет сэкономить?</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Ожидаемый ответ: Минуты.</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А что, он потеряет если ситуация пойдет не по плану?</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Ожидаемый ответ: Жизнь, здоровье, время… </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Стоят ли эти потери трех – пяти или даже десяти минут времени?</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Ожидаемый ответ: НЕТ!</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Заключение</a:t>
            </a:r>
            <a:r>
              <a:rPr lang="ru-RU" sz="1200" kern="1200" dirty="0" smtClean="0">
                <a:solidFill>
                  <a:schemeClr val="tx1"/>
                </a:solidFill>
                <a:effectLst/>
                <a:latin typeface="+mn-lt"/>
                <a:ea typeface="+mn-ea"/>
                <a:cs typeface="+mn-cs"/>
              </a:rPr>
              <a:t>: Коллеги! Мы сегодня здорово потрудились! Давайте подведем итоги!</a:t>
            </a:r>
          </a:p>
          <a:p>
            <a:r>
              <a:rPr lang="ru-RU" sz="1200" kern="1200" dirty="0" smtClean="0">
                <a:solidFill>
                  <a:schemeClr val="tx1"/>
                </a:solidFill>
                <a:effectLst/>
                <a:latin typeface="+mn-lt"/>
                <a:ea typeface="+mn-ea"/>
                <a:cs typeface="+mn-cs"/>
              </a:rPr>
              <a:t>Как должен вести себя пешеход при переходе проезжей части. </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309</a:t>
            </a:fld>
            <a:endParaRPr lang="ru-RU"/>
          </a:p>
        </p:txBody>
      </p:sp>
    </p:spTree>
    <p:extLst>
      <p:ext uri="{BB962C8B-B14F-4D97-AF65-F5344CB8AC3E}">
        <p14:creationId xmlns:p14="http://schemas.microsoft.com/office/powerpoint/2010/main" val="353170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первую очередь необходимо понимание, что переход проезжей части дороги — это опасный процесс. Который требует внимания и собранности от всех участников дорожного движения.</a:t>
            </a:r>
          </a:p>
          <a:p>
            <a:r>
              <a:rPr lang="ru-RU" dirty="0" smtClean="0"/>
              <a:t>Во вторую очередь, не забывать, что соблюдение Правил Дорожного Движения, дает возможность понять друг друга всем участникам этого непростого процесса движения.</a:t>
            </a:r>
          </a:p>
          <a:p>
            <a:r>
              <a:rPr lang="ru-RU" dirty="0" smtClean="0"/>
              <a:t>В-третьих, перед переходом дороги, всегда важно остановиться, прислушаться, посмотреть налево – направо и вновь налево. Оценив ситуацию.</a:t>
            </a:r>
          </a:p>
          <a:p>
            <a:r>
              <a:rPr lang="ru-RU" dirty="0" smtClean="0"/>
              <a:t>В-четвертых, обдумать условия безопасные для вашего перехода.</a:t>
            </a:r>
          </a:p>
          <a:p>
            <a:r>
              <a:rPr lang="ru-RU" dirty="0" smtClean="0"/>
              <a:t>И лишь затем идти.</a:t>
            </a:r>
          </a:p>
          <a:p>
            <a:r>
              <a:rPr lang="ru-RU" dirty="0" smtClean="0"/>
              <a:t>Снимаем капюшон, наушники, убираем телефон. Если пешеходный переход регулируемый: ― ждем разрешающего сигнала пешеходного светофора. По включению зеленого разрешающего сигнала пешеходного светофора: ― убеждаемся, что все автомобили остановились; ― по прямой спокойно пересекаем проезжую часть, не забывая посмотреть налево направо налево Если пешеходный переход нерегулируемый: ― смотрим налево, затем направо и снова налево, чтобы оценить скорость движения транспортных средств и расстояние до них; ― убеждаемся, что нас заметили; если проезжая часть с двумя полосами движения, ― убеждаемся, что и другие водители нас видят и тоже пропускают, затем ― по прямой спокойно пересекаем проезжую </a:t>
            </a:r>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310</a:t>
            </a:fld>
            <a:endParaRPr lang="ru-RU"/>
          </a:p>
        </p:txBody>
      </p:sp>
    </p:spTree>
    <p:extLst>
      <p:ext uri="{BB962C8B-B14F-4D97-AF65-F5344CB8AC3E}">
        <p14:creationId xmlns:p14="http://schemas.microsoft.com/office/powerpoint/2010/main" val="333094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 напоследок. Важно всегда быть видимым для водителей и обеспечить возможность видеть себя. Чтобы быть заметнее на дороге следует использовать световозвращающие элементы, тем более, что цвета нашей одежды, как правило, не выделяются в темное время суток. Наличие у вас на одежде световозвращающих элементов или аксессуаров (наклеек, браслетов, брелоков и пр.) сделает вас видимым для водителя.</a:t>
            </a:r>
          </a:p>
          <a:p>
            <a:r>
              <a:rPr lang="ru-RU" dirty="0" smtClean="0"/>
              <a:t>Обязательно световозвращающие элементы нужно использовать в тёмное время суток. Расположение их имеет значение. Виднее всего эти элементы на ногах в районе щиколоток, икр; на рукавах. Вообще, чем больше таких элементов, тем лучше вас видно водителю. А чем раньше вас заметят, тем с большей вероятностью вы в безопасности.</a:t>
            </a:r>
          </a:p>
          <a:p>
            <a:r>
              <a:rPr lang="ru-RU" dirty="0" smtClean="0"/>
              <a:t>Будьте внимательнее друг к другу, и помните за рулем стальных машин – живые люди. Цена совершенной ошибки будет зависеть от того, насколько участники дорожного движения готовы к возможности ее свершения. </a:t>
            </a:r>
          </a:p>
          <a:p>
            <a:r>
              <a:rPr lang="ru-RU" dirty="0" smtClean="0"/>
              <a:t>Главное правило на дороге – БУДЬ ЗАМЕТЕН И ПОНЯТЕН.</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311</a:t>
            </a:fld>
            <a:endParaRPr lang="ru-RU"/>
          </a:p>
        </p:txBody>
      </p:sp>
    </p:spTree>
    <p:extLst>
      <p:ext uri="{BB962C8B-B14F-4D97-AF65-F5344CB8AC3E}">
        <p14:creationId xmlns:p14="http://schemas.microsoft.com/office/powerpoint/2010/main" val="27944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Мы делаем многое. Но самое главное, мы собираем союзников. Которые помогают донести наши экспертные знания до целевой аудитории. </a:t>
            </a:r>
          </a:p>
          <a:p>
            <a:r>
              <a:rPr lang="ru-RU" sz="1200" kern="1200" dirty="0" smtClean="0">
                <a:solidFill>
                  <a:schemeClr val="tx1"/>
                </a:solidFill>
                <a:effectLst/>
                <a:latin typeface="+mn-lt"/>
                <a:ea typeface="+mn-ea"/>
                <a:cs typeface="+mn-cs"/>
              </a:rPr>
              <a:t>Я надеюсь мы нашли союзников среди Вас.</a:t>
            </a:r>
          </a:p>
          <a:p>
            <a:pPr lvl="0"/>
            <a:r>
              <a:rPr lang="ru-RU" sz="1200" i="1" kern="1200" dirty="0" smtClean="0">
                <a:solidFill>
                  <a:schemeClr val="tx1"/>
                </a:solidFill>
                <a:effectLst/>
                <a:latin typeface="+mn-lt"/>
                <a:ea typeface="+mn-ea"/>
                <a:cs typeface="+mn-cs"/>
              </a:rPr>
              <a:t>Так ли это ребята? Если да, то поднимите зеленую карточку. Если нет, то красную.</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Спасибо Всем! Берегите себя!</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312</a:t>
            </a:fld>
            <a:endParaRPr lang="ru-RU"/>
          </a:p>
        </p:txBody>
      </p:sp>
    </p:spTree>
    <p:extLst>
      <p:ext uri="{BB962C8B-B14F-4D97-AF65-F5344CB8AC3E}">
        <p14:creationId xmlns:p14="http://schemas.microsoft.com/office/powerpoint/2010/main" val="137665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Давайте вспомним, как должны взаимодействовать все участники дорожного движения. Представьте себе ситуацию, когда все водители и пешеходы принимают решение основываясь только на своем мнении.</a:t>
            </a:r>
          </a:p>
          <a:p>
            <a:r>
              <a:rPr lang="ru-RU" dirty="0" smtClean="0"/>
              <a:t>Пешеходы переходят дорогу где захотят, а водители намеренно разгоняются, не давая им прохода. </a:t>
            </a:r>
          </a:p>
          <a:p>
            <a:r>
              <a:rPr lang="ru-RU" dirty="0" smtClean="0"/>
              <a:t>−	Можно ли говорить о безопасности для Всех участников дорожного движения в подобных условиях? (Ожидаемый ответ: нет)</a:t>
            </a:r>
          </a:p>
          <a:p>
            <a:r>
              <a:rPr lang="ru-RU" dirty="0" smtClean="0"/>
              <a:t>То есть должны быть строго закреплены определенные договоренности о действиях участников дорожного движения, особенно в тех местах где их интересы пресекаются.</a:t>
            </a:r>
          </a:p>
          <a:p>
            <a:r>
              <a:rPr lang="ru-RU" dirty="0" smtClean="0"/>
              <a:t>−	Скажите, откуда можно узнать об этих договоренностях? (Ожидаемый ответ: Правила Дорожного Движения)  </a:t>
            </a:r>
          </a:p>
          <a:p>
            <a:r>
              <a:rPr lang="ru-RU" dirty="0" smtClean="0"/>
              <a:t>Сейчас каждый из Вас получит этот документ, и мы будем учиться с ним работать.</a:t>
            </a:r>
          </a:p>
          <a:p>
            <a:r>
              <a:rPr lang="ru-RU" dirty="0" smtClean="0"/>
              <a:t>Помощниками или учителями раздаются книги. </a:t>
            </a:r>
          </a:p>
          <a:p>
            <a:r>
              <a:rPr lang="ru-RU" dirty="0" smtClean="0"/>
              <a:t>Ребята, у Вас в руках основной закон определяющий поведение водителей и пешеходов на дороге. Каждый участник дорожного движения, должен неукоснительно соблюдать эти правила. </a:t>
            </a:r>
          </a:p>
          <a:p>
            <a:r>
              <a:rPr lang="ru-RU" dirty="0" smtClean="0"/>
              <a:t>Есть правила отдельно касающиеся поведения водителей и пешеходов. Так как невозможно описать все ситуации в одной книге, они сформулированы в виде отдельных правил и поделены на разделы. </a:t>
            </a:r>
          </a:p>
          <a:p>
            <a:r>
              <a:rPr lang="ru-RU" dirty="0" smtClean="0"/>
              <a:t>−	И первым делом давайте найдем раздел в оглавлении, в котором прописаны наши договоренности с водителями. (Ждем некоторое время)</a:t>
            </a:r>
          </a:p>
          <a:p>
            <a:r>
              <a:rPr lang="ru-RU" dirty="0" smtClean="0"/>
              <a:t>−	Кто нашел 4 раздел «обязанности пешеходов» поднимите зеленые карточки!</a:t>
            </a:r>
          </a:p>
          <a:p>
            <a:r>
              <a:rPr lang="ru-RU" dirty="0" smtClean="0"/>
              <a:t>И самое первое правило говорит нам о том где должен двигаться пешеход.</a:t>
            </a:r>
          </a:p>
          <a:p>
            <a:r>
              <a:rPr lang="ru-RU" dirty="0" smtClean="0"/>
              <a:t>Содержательное наполнение: Правила Дорожного Движения. Где должен двигаться пешеход.</a:t>
            </a:r>
          </a:p>
          <a:p>
            <a:endParaRPr lang="ru-RU" dirty="0" smtClean="0"/>
          </a:p>
          <a:p>
            <a:r>
              <a:rPr lang="ru-RU" dirty="0" smtClean="0"/>
              <a:t>4.1. Пешеходы должны двигаться по тротуарам, пешеходным дорожкам, </a:t>
            </a:r>
            <a:r>
              <a:rPr lang="ru-RU" dirty="0" err="1" smtClean="0"/>
              <a:t>велопешеходным</a:t>
            </a:r>
            <a:r>
              <a:rPr lang="ru-RU" dirty="0" smtClean="0"/>
              <a:t> дорожкам, а при их отсутствии - по обочинам. Пешеходы, перевозящие или переносящие громоздкие предметы, а также лица, передвигающиеся в инвалидных колясках, могут двигаться по краю проезжей части, если их движение по тротуарам или обочинам создает помехи для других пешеходов.</a:t>
            </a:r>
          </a:p>
          <a:p>
            <a:r>
              <a:rPr lang="ru-RU" dirty="0" smtClean="0"/>
              <a:t>При отсутствии тротуаров, пешеходных дорожек, </a:t>
            </a:r>
            <a:r>
              <a:rPr lang="ru-RU" dirty="0" err="1" smtClean="0"/>
              <a:t>велопешеходных</a:t>
            </a:r>
            <a:r>
              <a:rPr lang="ru-RU" dirty="0" smtClean="0"/>
              <a:t> дорожек или обочин, а также в случае невозможности двигаться по ним пешеходы могут двигаться по велосипедной дорожке или идти в один ряд по краю проезжей части (на дорогах с разделительной полосой - по внешнему краю проезжей части).</a:t>
            </a:r>
          </a:p>
          <a:p>
            <a:r>
              <a:rPr lang="ru-RU" dirty="0" smtClean="0"/>
              <a:t>При движении по краю проезжей части пешеходы должны идти навстречу движению транспортных средств. Лица, передвигающиеся в инвалидных колясках, ведущие мотоцикл, мопед, велосипед, в этих случаях должны следовать по ходу движения транспортных средств.</a:t>
            </a:r>
          </a:p>
          <a:p>
            <a:r>
              <a:rPr lang="ru-RU" dirty="0" smtClean="0"/>
              <a:t>При переходе дороги и движении по обочинам или краю проезжей части в темное время суток или в условиях недостаточной видимости пешеходам рекомендуется, а вне населенных пунктов пешеходы обязаны иметь при себе предметы со </a:t>
            </a:r>
            <a:r>
              <a:rPr lang="ru-RU" dirty="0" err="1" smtClean="0"/>
              <a:t>световозвращающими</a:t>
            </a:r>
            <a:r>
              <a:rPr lang="ru-RU" dirty="0" smtClean="0"/>
              <a:t> элементами и обеспечивать видимость этих предметов водителями транспортных средств.</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296</a:t>
            </a:fld>
            <a:endParaRPr lang="ru-RU"/>
          </a:p>
        </p:txBody>
      </p:sp>
    </p:spTree>
    <p:extLst>
      <p:ext uri="{BB962C8B-B14F-4D97-AF65-F5344CB8AC3E}">
        <p14:creationId xmlns:p14="http://schemas.microsoft.com/office/powerpoint/2010/main" val="97739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Пешеход может двигаться только: </a:t>
            </a:r>
          </a:p>
          <a:p>
            <a:r>
              <a:rPr lang="ru-RU" dirty="0" smtClean="0"/>
              <a:t>−	двигаться по тротуарам, пешеходным дорожкам, </a:t>
            </a:r>
            <a:r>
              <a:rPr lang="ru-RU" dirty="0" err="1" smtClean="0"/>
              <a:t>велопешеходным</a:t>
            </a:r>
            <a:r>
              <a:rPr lang="ru-RU" dirty="0" smtClean="0"/>
              <a:t> дорожкам.</a:t>
            </a:r>
          </a:p>
          <a:p>
            <a:r>
              <a:rPr lang="ru-RU" dirty="0" smtClean="0"/>
              <a:t>Только если нет вышеперечисленного:</a:t>
            </a:r>
          </a:p>
          <a:p>
            <a:r>
              <a:rPr lang="ru-RU" dirty="0" smtClean="0"/>
              <a:t>−	по обочинам</a:t>
            </a:r>
          </a:p>
          <a:p>
            <a:r>
              <a:rPr lang="ru-RU" dirty="0" smtClean="0"/>
              <a:t>По проезжей части могут двигаться только: </a:t>
            </a:r>
          </a:p>
          <a:p>
            <a:r>
              <a:rPr lang="ru-RU" dirty="0" smtClean="0"/>
              <a:t>−	Пешеходы, перевозящие или переносящие громоздкие предметы, а также лица, передвигающиеся в инвалидных колясках, могут двигаться по краю проезжей части, если их движение по тротуарам или обочинам создает помехи для других пешеходов.</a:t>
            </a:r>
          </a:p>
          <a:p>
            <a:r>
              <a:rPr lang="ru-RU" dirty="0" smtClean="0"/>
              <a:t>−	При отсутствии тротуаров, пешеходных дорожек, </a:t>
            </a:r>
            <a:r>
              <a:rPr lang="ru-RU" dirty="0" err="1" smtClean="0"/>
              <a:t>велопешеходных</a:t>
            </a:r>
            <a:r>
              <a:rPr lang="ru-RU" dirty="0" smtClean="0"/>
              <a:t> дорожек или обочин, а также в случае невозможности двигаться по ним пешеходы могут двигаться по велосипедной дорожке или идти в один ряд по краю проезжей части (на дорогах с разделительной полосой - по внешнему краю проезжей части).</a:t>
            </a:r>
          </a:p>
          <a:p>
            <a:r>
              <a:rPr lang="ru-RU" dirty="0" smtClean="0"/>
              <a:t>В этой опасной ситуации пешеход должен быть максимально заметен для водителя:</a:t>
            </a:r>
          </a:p>
          <a:p>
            <a:r>
              <a:rPr lang="ru-RU" dirty="0" smtClean="0"/>
              <a:t>−	При переходе дороги и движении по обочинам или краю проезжей части в темное время суток или в условиях недостаточной видимости пешеходам рекомендуется, а вне населенных пунктов пешеходы обязаны иметь при себе предметы со </a:t>
            </a:r>
            <a:r>
              <a:rPr lang="ru-RU" dirty="0" err="1" smtClean="0"/>
              <a:t>световозвращающими</a:t>
            </a:r>
            <a:r>
              <a:rPr lang="ru-RU" dirty="0" smtClean="0"/>
              <a:t> элементами и обеспечивать видимость этих предметов водителями транспортных средств.</a:t>
            </a:r>
          </a:p>
          <a:p>
            <a:r>
              <a:rPr lang="ru-RU" dirty="0" smtClean="0"/>
              <a:t>И так вопрос. Отвечаем поднимая карточки. Если утверждение не верно, то красную. Если верно, то зеленую.</a:t>
            </a:r>
          </a:p>
          <a:p>
            <a:r>
              <a:rPr lang="ru-RU" dirty="0" smtClean="0"/>
              <a:t> Играть на проезжей части дороги можно, только если нет автомобилей!</a:t>
            </a:r>
          </a:p>
          <a:p>
            <a:r>
              <a:rPr lang="ru-RU" dirty="0" smtClean="0"/>
              <a:t> Ответ: Не верно! (красная карточка)</a:t>
            </a:r>
          </a:p>
          <a:p>
            <a:r>
              <a:rPr lang="ru-RU" dirty="0" smtClean="0"/>
              <a:t>Пояснение: Пешеход может выходить не проезжую часть дороги, только для ее перехода, в крайнем случае при отсутствии тротуаров и обочин двигаться по ней на встречу движению. </a:t>
            </a:r>
          </a:p>
          <a:p>
            <a:r>
              <a:rPr lang="ru-RU" dirty="0" smtClean="0"/>
              <a:t>Молодцы ребята! Это верное мнение. Водитель не ждет на проезжей части пешехода! Дорога не место для игр!</a:t>
            </a:r>
          </a:p>
          <a:p>
            <a:r>
              <a:rPr lang="ru-RU" dirty="0" smtClean="0"/>
              <a:t>Исполнение Правил Дорожного Движения, дает возможность водителям понимать Ваши действия и при необходимости заранее принимать решение о </a:t>
            </a:r>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297</a:t>
            </a:fld>
            <a:endParaRPr lang="ru-RU"/>
          </a:p>
        </p:txBody>
      </p:sp>
    </p:spTree>
    <p:extLst>
      <p:ext uri="{BB962C8B-B14F-4D97-AF65-F5344CB8AC3E}">
        <p14:creationId xmlns:p14="http://schemas.microsoft.com/office/powerpoint/2010/main" val="51769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Содержательное наполнение: Правила Дорожного Движения. Выбор места для перехода проезжей части. Безопасные переходы. Поиск мест для пешеходного перехода.</a:t>
            </a:r>
          </a:p>
          <a:p>
            <a:r>
              <a:rPr lang="ru-RU" dirty="0" smtClean="0"/>
              <a:t>Ребята, давайте вспомним, где пешеход может безопасно пересечь проезжею часть дороги. </a:t>
            </a:r>
          </a:p>
          <a:p>
            <a:r>
              <a:rPr lang="ru-RU" dirty="0" smtClean="0"/>
              <a:t>Быстрая викторина. Участники называют признаки пешеходных переходов, ведущий комментирует.</a:t>
            </a:r>
          </a:p>
          <a:p>
            <a:r>
              <a:rPr lang="ru-RU" dirty="0" smtClean="0"/>
              <a:t>−	Ребята, кто может рассказать признаки, по которым можно легко распознать пешеходный переход! (ответы принимаем по одному! Указывая рукой на участника, продемонстрировавшего желание ответить. Комментируем и уточняем ответы, важно собрать полный список признаков)</a:t>
            </a:r>
          </a:p>
          <a:p>
            <a:endParaRPr lang="ru-RU" dirty="0" smtClean="0"/>
          </a:p>
          <a:p>
            <a:r>
              <a:rPr lang="ru-RU" dirty="0" smtClean="0"/>
              <a:t>Верные утверждения:</a:t>
            </a:r>
          </a:p>
          <a:p>
            <a:endParaRPr lang="ru-RU" dirty="0" smtClean="0"/>
          </a:p>
          <a:p>
            <a:r>
              <a:rPr lang="ru-RU" dirty="0" smtClean="0"/>
              <a:t>Прямые (основные):</a:t>
            </a:r>
          </a:p>
          <a:p>
            <a:r>
              <a:rPr lang="ru-RU" dirty="0" smtClean="0"/>
              <a:t>«Зебра» – разметка обозначающая место пешеходного перехода. </a:t>
            </a:r>
          </a:p>
          <a:p>
            <a:r>
              <a:rPr lang="ru-RU" dirty="0" smtClean="0"/>
              <a:t>Комментарий: Впервые «зебра» как средство безопасности на дороге появилась в Великобритании. С середины 1930-х пешеходные переходы в Соединённом Королевстве выделялись с помощью металлических шпилек на поверхности дороги и фонарями </a:t>
            </a:r>
            <a:r>
              <a:rPr lang="ru-RU" dirty="0" err="1" smtClean="0"/>
              <a:t>Белиша</a:t>
            </a:r>
            <a:r>
              <a:rPr lang="ru-RU" dirty="0" smtClean="0"/>
              <a:t> (</a:t>
            </a:r>
            <a:r>
              <a:rPr lang="ru-RU" dirty="0" err="1" smtClean="0"/>
              <a:t>Belisha</a:t>
            </a:r>
            <a:r>
              <a:rPr lang="ru-RU" dirty="0" smtClean="0"/>
              <a:t> </a:t>
            </a:r>
            <a:r>
              <a:rPr lang="ru-RU" dirty="0" err="1" smtClean="0"/>
              <a:t>beacon</a:t>
            </a:r>
            <a:r>
              <a:rPr lang="ru-RU" dirty="0" smtClean="0"/>
              <a:t>). Они появились, когда в 1934 году британский министр транспорта лорд Хор-</a:t>
            </a:r>
            <a:r>
              <a:rPr lang="ru-RU" dirty="0" err="1" smtClean="0"/>
              <a:t>Белиша</a:t>
            </a:r>
            <a:r>
              <a:rPr lang="ru-RU" dirty="0" smtClean="0"/>
              <a:t> ( </a:t>
            </a:r>
            <a:r>
              <a:rPr lang="ru-RU" dirty="0" err="1" smtClean="0"/>
              <a:t>Leslie</a:t>
            </a:r>
            <a:r>
              <a:rPr lang="ru-RU" dirty="0" smtClean="0"/>
              <a:t> </a:t>
            </a:r>
            <a:r>
              <a:rPr lang="ru-RU" dirty="0" err="1" smtClean="0"/>
              <a:t>Hore-Belisha</a:t>
            </a:r>
            <a:r>
              <a:rPr lang="ru-RU" dirty="0" smtClean="0"/>
              <a:t>‎) распорядился поставить у дорог в местах пешеходных переходов полосатые столбы с оранжевыми фонарями наверху, и они были названы по фамилии министра.*</a:t>
            </a:r>
          </a:p>
          <a:p>
            <a:r>
              <a:rPr lang="ru-RU" dirty="0" smtClean="0"/>
              <a:t>Со временем Название «Зебра» утратило актуальность. Сейчас разметка обозначающая место перехода представляет собой сочетание желтых и белых полос.</a:t>
            </a:r>
          </a:p>
          <a:p>
            <a:r>
              <a:rPr lang="ru-RU" dirty="0" smtClean="0"/>
              <a:t>*данные Википедии.</a:t>
            </a:r>
          </a:p>
          <a:p>
            <a:r>
              <a:rPr lang="ru-RU" dirty="0" smtClean="0"/>
              <a:t>Светофор – (требуем уточнения. Обратить внимание на разделение транспортного и пешеходного светофора) </a:t>
            </a:r>
          </a:p>
          <a:p>
            <a:r>
              <a:rPr lang="ru-RU" dirty="0" smtClean="0"/>
              <a:t>Комментарий: Первый светофор был установлен в Лондоне на перекрёстке у здания Палаты общин в 1868 году. Он регулировал движение конных и самоходных экипажей, а также пешеходов.</a:t>
            </a:r>
          </a:p>
          <a:p>
            <a:r>
              <a:rPr lang="ru-RU" dirty="0" smtClean="0"/>
              <a:t>Знак пешеходный переход – Синий квадрат с белым треугольником внутри с изображением силуэта пешехода. Для лучшей заметности часто имеет желтую или оранжевую окантовку, которая способна отражать свет фар автомобилей. Это делает знаки еще более заметными. </a:t>
            </a:r>
          </a:p>
          <a:p>
            <a:r>
              <a:rPr lang="ru-RU" dirty="0" smtClean="0"/>
              <a:t>Комментарий: Можно встретить три вида этих знаков Первый вид знаков обозначают места самого безопасного перехода – это подземные пешеходные переходы. На них изображен пешеход, спускающийся вниз по лестнице.</a:t>
            </a:r>
          </a:p>
          <a:p>
            <a:r>
              <a:rPr lang="ru-RU" dirty="0" smtClean="0"/>
              <a:t>Второй, надземный. Обозначает место не менее безопасное для перехода дороги. Ставится рядом с сооружениями называемые надземный пешеходный переход. Похож на первый, только пешеход, изображенный на знаке поднимается вверх.</a:t>
            </a:r>
          </a:p>
          <a:p>
            <a:r>
              <a:rPr lang="ru-RU" dirty="0" smtClean="0"/>
              <a:t>Третий, наиболее распространённый – это наземный. Найти его можно как рядом со светофором, так и отдельно от него, но всегда рядом с разметкой пешеходный переход. На нем изображен пешеход, идущий через проезжую часть по пешеходному переходу.</a:t>
            </a:r>
          </a:p>
          <a:p>
            <a:endParaRPr lang="ru-RU" dirty="0" smtClean="0"/>
          </a:p>
          <a:p>
            <a:r>
              <a:rPr lang="ru-RU" dirty="0" smtClean="0"/>
              <a:t>Важно не терять темп опроса, ведущий подбадривает участников.</a:t>
            </a:r>
          </a:p>
          <a:p>
            <a:endParaRPr lang="ru-RU" dirty="0" smtClean="0"/>
          </a:p>
          <a:p>
            <a:r>
              <a:rPr lang="ru-RU" dirty="0" smtClean="0"/>
              <a:t>Косвенные</a:t>
            </a:r>
          </a:p>
          <a:p>
            <a:r>
              <a:rPr lang="ru-RU" dirty="0" smtClean="0"/>
              <a:t>«Лежачий полицейский» (искусственная неровность) – препятствие на пути автомобилей, заставляющее водителей снизить скорость.</a:t>
            </a:r>
          </a:p>
          <a:p>
            <a:r>
              <a:rPr lang="ru-RU" dirty="0" smtClean="0"/>
              <a:t>Знаки ограничения максимальной скорости – Круглые белые знаки с красной окантовкой и значением максимально допустимой скорости.</a:t>
            </a:r>
          </a:p>
          <a:p>
            <a:r>
              <a:rPr lang="ru-RU" dirty="0" smtClean="0"/>
              <a:t>Комментарий: Знаки ограничения скорости, это предупреждение водителю о приближении к сложному, а порой опасному месту. Водители обязаны следовать указаниям знаков и снижать скорость. Такие знаки можно встретить, в том числе перед местом организованного пешеходного перехода.</a:t>
            </a:r>
          </a:p>
          <a:p>
            <a:r>
              <a:rPr lang="ru-RU" dirty="0" smtClean="0"/>
              <a:t>Освещение – в ночное время, для улучшения обзора места перехода, имеют собственную подсветку.  Или обустраиваются в освещенных местах. </a:t>
            </a:r>
          </a:p>
          <a:p>
            <a:r>
              <a:rPr lang="ru-RU" dirty="0" smtClean="0"/>
              <a:t>Коротким перечислением:</a:t>
            </a:r>
          </a:p>
          <a:p>
            <a:r>
              <a:rPr lang="ru-RU" dirty="0" smtClean="0"/>
              <a:t>Территориальные</a:t>
            </a:r>
          </a:p>
          <a:p>
            <a:r>
              <a:rPr lang="ru-RU" dirty="0" smtClean="0"/>
              <a:t>Примыкание пешеходных дорожек к проезжей части.</a:t>
            </a:r>
          </a:p>
          <a:p>
            <a:r>
              <a:rPr lang="ru-RU" dirty="0" smtClean="0"/>
              <a:t>Площадки ожидания возле мест организованных переходов.</a:t>
            </a:r>
          </a:p>
          <a:p>
            <a:r>
              <a:rPr lang="ru-RU" dirty="0" smtClean="0"/>
              <a:t>Отсутствие препятствий (искусственных сооружений) на проезжей части.</a:t>
            </a:r>
          </a:p>
          <a:p>
            <a:r>
              <a:rPr lang="ru-RU" dirty="0" smtClean="0"/>
              <a:t>Остановки общественного транспорта.</a:t>
            </a:r>
          </a:p>
          <a:p>
            <a:r>
              <a:rPr lang="ru-RU" dirty="0" smtClean="0"/>
              <a:t>Школы.</a:t>
            </a:r>
          </a:p>
          <a:p>
            <a:r>
              <a:rPr lang="ru-RU" dirty="0" smtClean="0"/>
              <a:t>Перекрестки.</a:t>
            </a:r>
          </a:p>
          <a:p>
            <a:r>
              <a:rPr lang="ru-RU" dirty="0" smtClean="0"/>
              <a:t>Предложенное участниками.</a:t>
            </a:r>
          </a:p>
          <a:p>
            <a:endParaRPr lang="ru-RU" dirty="0" smtClean="0"/>
          </a:p>
          <a:p>
            <a:r>
              <a:rPr lang="ru-RU" dirty="0" smtClean="0"/>
              <a:t>Здорово ребята! В нашей аудитории действительно собрались эксперты!</a:t>
            </a:r>
          </a:p>
          <a:p>
            <a:r>
              <a:rPr lang="ru-RU" dirty="0" err="1" smtClean="0"/>
              <a:t>авайте</a:t>
            </a:r>
            <a:r>
              <a:rPr lang="ru-RU" dirty="0" smtClean="0"/>
              <a:t> вновь обратимся к правилам!</a:t>
            </a:r>
          </a:p>
          <a:p>
            <a:r>
              <a:rPr lang="ru-RU" dirty="0" smtClean="0"/>
              <a:t>Содержательное наполнение: Виды пешеходных переходов. И приоритет безопасности при их использовании.</a:t>
            </a:r>
          </a:p>
          <a:p>
            <a:endParaRPr lang="ru-RU" dirty="0" smtClean="0"/>
          </a:p>
          <a:p>
            <a:r>
              <a:rPr lang="ru-RU" dirty="0" smtClean="0"/>
              <a:t>4.3. Пешеходы должны переходить дорогу по пешеходным переходам, в том числе по подземным и надземным, а при их отсутствии - на перекрестках по линии тротуаров или обочин.</a:t>
            </a:r>
          </a:p>
          <a:p>
            <a:r>
              <a:rPr lang="ru-RU" dirty="0" smtClean="0"/>
              <a:t>На регулируемом перекрестке допускается переходить проезжую часть между противоположными углами перекрестка (по диагонали) только при наличии разметки 1.14.1  или 1.14.2 , обозначающей такой пешеходный переход...</a:t>
            </a:r>
          </a:p>
          <a:p>
            <a:r>
              <a:rPr lang="ru-RU" dirty="0" smtClean="0"/>
              <a:t>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 где она хорошо просматривается в обе стороны.</a:t>
            </a:r>
          </a:p>
          <a:p>
            <a:r>
              <a:rPr lang="ru-RU" dirty="0" smtClean="0"/>
              <a:t>Требования настоящего пункта не распространяются на велосипедные зоны.</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298</a:t>
            </a:fld>
            <a:endParaRPr lang="ru-RU"/>
          </a:p>
        </p:txBody>
      </p:sp>
    </p:spTree>
    <p:extLst>
      <p:ext uri="{BB962C8B-B14F-4D97-AF65-F5344CB8AC3E}">
        <p14:creationId xmlns:p14="http://schemas.microsoft.com/office/powerpoint/2010/main" val="313108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Самый безопасный способ пересечения дороги — это движение по пешеходному переходу, не имеющему пересечений с движением автомобилей. Под проезжей часть и над ней. Такие переходы всегда есть у метро или магистралей. Там, где есть искусственные сооружения, ограничивающие доступ пешеходов на проезжую часть. Как правило это скоростные дороги. Переходить их по проезжей части недопустимо!</a:t>
            </a:r>
          </a:p>
          <a:p>
            <a:r>
              <a:rPr lang="ru-RU" dirty="0" smtClean="0"/>
              <a:t>При отсутствии, таких переходов ищем наземный, организованный пешеходный переход. Переход в таких местах требует внимания и знаний для безопасного использования.</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299</a:t>
            </a:fld>
            <a:endParaRPr lang="ru-RU"/>
          </a:p>
        </p:txBody>
      </p:sp>
    </p:spTree>
    <p:extLst>
      <p:ext uri="{BB962C8B-B14F-4D97-AF65-F5344CB8AC3E}">
        <p14:creationId xmlns:p14="http://schemas.microsoft.com/office/powerpoint/2010/main" val="127273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Пешеходный переход с пешеходным светофором. Организация таких переходов носит название – регулируемый пешеходный переход. Удобство таких переходов в том, что светофор дает право движения по очереди, сначала одним, затем другим участникам дорожного движения. Ребята, обратите внимание что у водителей и пешеходов разные светофоры! У водителей он с тремя сигналами, а у пешеходов с двумя. Красным и зеленым! Самый опасный момент, это смена сигналов с запрещающего на разрешающий. Казалось бы, можно идти! Но надо помнить, что все водители должны успеть остановиться. Пока этого не произошло пешеход в опасности. Экспертов всегда можно отличить среди пешеходов!</a:t>
            </a:r>
          </a:p>
          <a:p>
            <a:r>
              <a:rPr lang="ru-RU" dirty="0" smtClean="0"/>
              <a:t>Задержитесь всего на секунду перед выходом на проезжую часть, это позволит водителям остановиться, а вам оценить обстановку.</a:t>
            </a:r>
          </a:p>
          <a:p>
            <a:r>
              <a:rPr lang="ru-RU" dirty="0" smtClean="0"/>
              <a:t>И конечно не в коем случае не пытайтесь перебежать проезжую часть на последние секунды зеленого сигнала. Если вы ошиблись в оценке ситуации, это грозит большими неприятностями. Расчет простой. Если Вам предстоит преодолеть всего две полосы, то вам потребуется не меньше восьми секунд. То есть на каждую полосу примерно по четыре секунды. </a:t>
            </a:r>
          </a:p>
          <a:p>
            <a:r>
              <a:rPr lang="ru-RU" dirty="0" smtClean="0"/>
              <a:t>−	Ребята, кто может ответить, сколько времени необходимо пешеходу для преодоления четырех полос движения? (Ожидаемые ответы: не менее 16 секунд)</a:t>
            </a:r>
          </a:p>
          <a:p>
            <a:r>
              <a:rPr lang="ru-RU" dirty="0" smtClean="0"/>
              <a:t>Содержательное наполнение: Действия на не регулируемом пешеходном переходе. Понятие приоритета движения.</a:t>
            </a:r>
          </a:p>
          <a:p>
            <a:r>
              <a:rPr lang="ru-RU" dirty="0" smtClean="0"/>
              <a:t>Если не удалось найти пешеходный светофор, то ищем пешеходный переход без светофора.  Организация таких переходов носит название – не регулируемый пешеходный переход.</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300</a:t>
            </a:fld>
            <a:endParaRPr lang="ru-RU"/>
          </a:p>
        </p:txBody>
      </p:sp>
    </p:spTree>
    <p:extLst>
      <p:ext uri="{BB962C8B-B14F-4D97-AF65-F5344CB8AC3E}">
        <p14:creationId xmlns:p14="http://schemas.microsoft.com/office/powerpoint/2010/main" val="149012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Если нет пешеходного перехода с пешеходным светофором, тогда мы ищем не регулируемый пешеходный переход. В отличии от регулируемого там не будет светофора, который сдерживает попеременно одних участников дорожного движения и допускает других. Здесь ребята, все зависит от Ваших знаний и внимательности!</a:t>
            </a:r>
          </a:p>
          <a:p>
            <a:r>
              <a:rPr lang="ru-RU" dirty="0" smtClean="0"/>
              <a:t>Коллеги (намеренно обращаемся в аудиторию) Давайте разберемся в это непростой ситуации.</a:t>
            </a:r>
          </a:p>
          <a:p>
            <a:r>
              <a:rPr lang="ru-RU" dirty="0" smtClean="0"/>
              <a:t>Задача №1. </a:t>
            </a:r>
          </a:p>
          <a:p>
            <a:r>
              <a:rPr lang="ru-RU" dirty="0" smtClean="0"/>
              <a:t>−	Итак, вопрос. Ребята скажите у кого есть преимущество в движении через нерегулируемый пешеходный переход. То есть кто должен уступить дорогу. Если водитель, то поднимите зеленые карточки. Если пешеход – красные. </a:t>
            </a:r>
          </a:p>
          <a:p>
            <a:r>
              <a:rPr lang="ru-RU" dirty="0" smtClean="0"/>
              <a:t>Ответ: зелена карточка. (Ведущий не должен игнорировать иные ответы. Стоит обсудить мнения отличные от общего)</a:t>
            </a:r>
          </a:p>
          <a:p>
            <a:r>
              <a:rPr lang="ru-RU" dirty="0" smtClean="0"/>
              <a:t>Давайте искать верный ответ в Правилах Дорожного Движения. Так как мы обсуждаем пешеходный переход и на нем взаимодействуют водители, и пешеходы нам потребуются два радела.</a:t>
            </a:r>
          </a:p>
          <a:p>
            <a:r>
              <a:rPr lang="ru-RU" dirty="0" smtClean="0"/>
              <a:t>Ответ, касающийся водителей мы найдем в разделе 14 «Пешеходные переходы и места остановок маршрутных транспортных средств» прямо в первом пункте. </a:t>
            </a:r>
          </a:p>
          <a:p>
            <a:r>
              <a:rPr lang="ru-RU" dirty="0" smtClean="0"/>
              <a:t>Ждем, даем время найти.</a:t>
            </a:r>
          </a:p>
          <a:p>
            <a:r>
              <a:rPr lang="ru-RU" dirty="0" smtClean="0"/>
              <a:t>14.1. Водитель транспортного средства, приближающегося к нерегулируемому пешеходному переходу **, обязан уступить дорогу пешеходам, переходящим дорогу или вступившим на проезжую часть (трамвайные пути) для осуществления перехода.</a:t>
            </a:r>
          </a:p>
          <a:p>
            <a:r>
              <a:rPr lang="ru-RU" dirty="0" smtClean="0"/>
              <a:t>** Понятия регулируемого и нерегулируемого пешеходного перехода аналогичны понятиям регулируемого и нерегулируемого перекрестка, установленным в пункте 13.3 Правил.</a:t>
            </a:r>
          </a:p>
          <a:p>
            <a:r>
              <a:rPr lang="ru-RU" dirty="0" smtClean="0"/>
              <a:t>Вот, казалось бы, и весь ответ! Но не все так просто. Давайте поймем, как должен действовать пешеход при переходе дороги по нерегулируемому пешеходному переходу?</a:t>
            </a:r>
          </a:p>
          <a:p>
            <a:r>
              <a:rPr lang="ru-RU" dirty="0" smtClean="0"/>
              <a:t>Ответ, касающийся пешеходов мы найдем в разделе 4. «Обязанности пешеходов». В пятом пункте.</a:t>
            </a:r>
          </a:p>
          <a:p>
            <a:r>
              <a:rPr lang="ru-RU" dirty="0" smtClean="0"/>
              <a:t>4.5. На нерегулируемых пешеходных переходах пешеходы могут выходить на проезжую часть (трамвайные пути) после того, как оценят расстояние до приближающихся транспортных средств, их скорость и убедятся, что переход будет для них безопасен. При переходе дороги вне пешеходного перехода пешеходы, кроме того, не должны создавать помех для движения транспортных средств и выходить из-за стоящего транспортного средства или иного препятствия, ограничивающего обзорность, не убедившись в отсутствии приближающихся транспортных средств.</a:t>
            </a:r>
          </a:p>
          <a:p>
            <a:r>
              <a:rPr lang="ru-RU" dirty="0" smtClean="0"/>
              <a:t>И вот здесь нас ждут сложности.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301</a:t>
            </a:fld>
            <a:endParaRPr lang="ru-RU"/>
          </a:p>
        </p:txBody>
      </p:sp>
    </p:spTree>
    <p:extLst>
      <p:ext uri="{BB962C8B-B14F-4D97-AF65-F5344CB8AC3E}">
        <p14:creationId xmlns:p14="http://schemas.microsoft.com/office/powerpoint/2010/main" val="82282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Содержательное наполнение: Оценка безопасных условий при переходе проезжей части дороги.</a:t>
            </a:r>
          </a:p>
          <a:p>
            <a:r>
              <a:rPr lang="ru-RU" dirty="0" smtClean="0"/>
              <a:t>Из ПДД РФ: На нерегулируемых пешеходных переходах пешеходы могут выходить на проезжую часть (трамвайные пути) после того, как оценят расстояние до приближающихся транспортных средств, их скорость и убедятся, что переход будет для них безопасен.</a:t>
            </a:r>
          </a:p>
          <a:p>
            <a:r>
              <a:rPr lang="ru-RU" dirty="0" smtClean="0"/>
              <a:t>Это значит, что до того, как выйти на проезжую часть пешеход должен оценить удаленность автомобиля и его скорость.</a:t>
            </a:r>
          </a:p>
          <a:p>
            <a:r>
              <a:rPr lang="ru-RU" dirty="0" smtClean="0"/>
              <a:t>Задача №2</a:t>
            </a:r>
          </a:p>
          <a:p>
            <a:r>
              <a:rPr lang="ru-RU" dirty="0" smtClean="0"/>
              <a:t>−	Итак, вопрос. Ребята скажите, можно ли считать безопасным условием для перехода проезжей части дороги только большую удаленность автомобиля от места перехода? Если да, то поднимите зеленую карточку. Если нет, то красную.</a:t>
            </a:r>
          </a:p>
          <a:p>
            <a:r>
              <a:rPr lang="ru-RU" dirty="0" smtClean="0"/>
              <a:t>Ответ: Нет. (красная карточка)</a:t>
            </a:r>
          </a:p>
          <a:p>
            <a:r>
              <a:rPr lang="ru-RU" dirty="0" smtClean="0"/>
              <a:t>(Ведущий не должен игнорировать иные ответы. Стоит обсудить мнения отличные от общего)</a:t>
            </a:r>
          </a:p>
          <a:p>
            <a:r>
              <a:rPr lang="ru-RU" dirty="0" smtClean="0"/>
              <a:t>−	Давайте вспомним, что объединяет скорость и расстояние? </a:t>
            </a:r>
          </a:p>
          <a:p>
            <a:r>
              <a:rPr lang="ru-RU" dirty="0" smtClean="0"/>
              <a:t> Конечно же время. Это соотношение проеденного пути и скорости. Другими словами, нам необходимо понять, достаточно ли у нас времени на пересечение всей проезжей части. Давайте вместе посчитаем, сколько времени необходимо для пересечения проезжей части дороги?</a:t>
            </a:r>
          </a:p>
          <a:p>
            <a:r>
              <a:rPr lang="ru-RU" dirty="0" smtClean="0"/>
              <a:t>Эксперимент №1 «Замеряем время необходимое пешеходу для преодоления одной полосы движения»</a:t>
            </a:r>
          </a:p>
          <a:p>
            <a:r>
              <a:rPr lang="ru-RU" dirty="0" smtClean="0"/>
              <a:t>Давайте сравним скорость движения пешехода и автомобиля. </a:t>
            </a:r>
          </a:p>
          <a:p>
            <a:r>
              <a:rPr lang="ru-RU" dirty="0" smtClean="0"/>
              <a:t>Мы выяснили, что скорость пешехода, идущего в среднем темпе, составляет примерно 1.4 м/с. То есть за 1 секунду, пешеход преодолевает не более полутора метров.  </a:t>
            </a:r>
          </a:p>
          <a:p>
            <a:r>
              <a:rPr lang="ru-RU" dirty="0" smtClean="0"/>
              <a:t>Автомобиль движется значимо быстрее. При разрешенной максимальной скорости в 60 км/ч, за одну (туже самую) секунду автомобиль преодолеет 16.6 метров. </a:t>
            </a:r>
          </a:p>
          <a:p>
            <a:r>
              <a:rPr lang="ru-RU" dirty="0" smtClean="0"/>
              <a:t>То есть автомобиль движется быстрее пешехода примерно в 11 раз! Для того чтоб они не встретились в одной полосе, автомобиль должен быть на удалении в 11 раз дальше, и это при условии перехода всего одной полосы.</a:t>
            </a:r>
          </a:p>
          <a:p>
            <a:r>
              <a:rPr lang="ru-RU" dirty="0" smtClean="0"/>
              <a:t>Давайте разделим дорогу на две части. Ближайшие автомобили будут приближаться к нам с левой стороны. С них мы и начнем.</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302</a:t>
            </a:fld>
            <a:endParaRPr lang="ru-RU"/>
          </a:p>
        </p:txBody>
      </p:sp>
    </p:spTree>
    <p:extLst>
      <p:ext uri="{BB962C8B-B14F-4D97-AF65-F5344CB8AC3E}">
        <p14:creationId xmlns:p14="http://schemas.microsoft.com/office/powerpoint/2010/main" val="298004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Содержательное наполнение: пример расчета времени, необходимого для оценки безопасных условий.</a:t>
            </a:r>
          </a:p>
          <a:p>
            <a:r>
              <a:rPr lang="ru-RU" dirty="0" smtClean="0"/>
              <a:t>Мы знаем, что от середины проезжей части дороги, нас отделяет полоса шириной три метра, и для ее пересечения нам потребуется не менее 2,5 секунд. Давайте округлим до 4 секунд, потому что мы должны пройти эту полосу раньше, чем автомобиль успеет к нам приблизиться. </a:t>
            </a:r>
          </a:p>
          <a:p>
            <a:r>
              <a:rPr lang="ru-RU" dirty="0" smtClean="0"/>
              <a:t>Давайте определим расстояние до приближающегося автомобиля. Для этого мы должны его скорость (16.6м/с) умножить на количество секунд необходимых нам для перехода дороги. Результат: почти 67 метров! </a:t>
            </a:r>
          </a:p>
          <a:p>
            <a:r>
              <a:rPr lang="ru-RU" dirty="0" smtClean="0"/>
              <a:t>Но оценивать расстояние всегда очень трудно. Поэтому предлагаю вернуться ко времени.</a:t>
            </a:r>
          </a:p>
          <a:p>
            <a:r>
              <a:rPr lang="ru-RU" dirty="0" smtClean="0"/>
              <a:t>У многих из Вас всегда при себе наручные часы. Обратите внимание на секундную стрелку. Давайте сосредоточимся на цифре 12. И попробуем посчитать время необходимое автомобилю на приближение.</a:t>
            </a:r>
          </a:p>
          <a:p>
            <a:r>
              <a:rPr lang="ru-RU" dirty="0" smtClean="0"/>
              <a:t>Эксперимент №2 «оценка времени приближения автомобиля»</a:t>
            </a:r>
          </a:p>
          <a:p>
            <a:r>
              <a:rPr lang="ru-RU" dirty="0" smtClean="0"/>
              <a:t>Содержательное наполнение: пример расчета времени, необходимого для оценки безопасных условий при переходе многополосной дороги.</a:t>
            </a:r>
          </a:p>
          <a:p>
            <a:endParaRPr lang="ru-RU" dirty="0"/>
          </a:p>
        </p:txBody>
      </p:sp>
      <p:sp>
        <p:nvSpPr>
          <p:cNvPr id="4" name="Номер слайда 3"/>
          <p:cNvSpPr>
            <a:spLocks noGrp="1"/>
          </p:cNvSpPr>
          <p:nvPr>
            <p:ph type="sldNum" sz="quarter" idx="10"/>
          </p:nvPr>
        </p:nvSpPr>
        <p:spPr/>
        <p:txBody>
          <a:bodyPr/>
          <a:lstStyle/>
          <a:p>
            <a:fld id="{81871734-FC3E-4664-855E-8AF398D915FF}" type="slidenum">
              <a:rPr lang="ru-RU" smtClean="0"/>
              <a:t>303</a:t>
            </a:fld>
            <a:endParaRPr lang="ru-RU"/>
          </a:p>
        </p:txBody>
      </p:sp>
    </p:spTree>
    <p:extLst>
      <p:ext uri="{BB962C8B-B14F-4D97-AF65-F5344CB8AC3E}">
        <p14:creationId xmlns:p14="http://schemas.microsoft.com/office/powerpoint/2010/main" val="72904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D699941-5B2A-424F-9FB4-E9C956D648A9}" type="datetime1">
              <a:rPr lang="ru-RU" smtClean="0"/>
              <a:t>19.08.2019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69C152-4F84-4D6A-B078-1F75A2F2182D}" type="slidenum">
              <a:rPr lang="ru-RU" smtClean="0"/>
              <a:t>‹#›</a:t>
            </a:fld>
            <a:endParaRPr lang="ru-RU"/>
          </a:p>
        </p:txBody>
      </p:sp>
    </p:spTree>
    <p:extLst>
      <p:ext uri="{BB962C8B-B14F-4D97-AF65-F5344CB8AC3E}">
        <p14:creationId xmlns:p14="http://schemas.microsoft.com/office/powerpoint/2010/main" val="211989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BB09BE-14D1-41DD-B462-967CC2C17D76}" type="datetime1">
              <a:rPr lang="ru-RU" smtClean="0"/>
              <a:t>19.08.2019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69C152-4F84-4D6A-B078-1F75A2F2182D}" type="slidenum">
              <a:rPr lang="ru-RU" smtClean="0"/>
              <a:t>‹#›</a:t>
            </a:fld>
            <a:endParaRPr lang="ru-RU"/>
          </a:p>
        </p:txBody>
      </p:sp>
    </p:spTree>
    <p:extLst>
      <p:ext uri="{BB962C8B-B14F-4D97-AF65-F5344CB8AC3E}">
        <p14:creationId xmlns:p14="http://schemas.microsoft.com/office/powerpoint/2010/main" val="211857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D3317C-DBE2-43FE-A949-28122EA918D9}" type="datetime1">
              <a:rPr lang="ru-RU" smtClean="0"/>
              <a:t>19.08.2019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69C152-4F84-4D6A-B078-1F75A2F2182D}" type="slidenum">
              <a:rPr lang="ru-RU" smtClean="0"/>
              <a:t>‹#›</a:t>
            </a:fld>
            <a:endParaRPr lang="ru-RU"/>
          </a:p>
        </p:txBody>
      </p:sp>
    </p:spTree>
    <p:extLst>
      <p:ext uri="{BB962C8B-B14F-4D97-AF65-F5344CB8AC3E}">
        <p14:creationId xmlns:p14="http://schemas.microsoft.com/office/powerpoint/2010/main" val="420428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AAD379-68F6-4AA1-B3D6-E0BA34863F8B}" type="datetime1">
              <a:rPr lang="ru-RU" smtClean="0"/>
              <a:t>19.08.2019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69C152-4F84-4D6A-B078-1F75A2F2182D}" type="slidenum">
              <a:rPr lang="ru-RU" smtClean="0"/>
              <a:t>‹#›</a:t>
            </a:fld>
            <a:endParaRPr lang="ru-RU"/>
          </a:p>
        </p:txBody>
      </p:sp>
    </p:spTree>
    <p:extLst>
      <p:ext uri="{BB962C8B-B14F-4D97-AF65-F5344CB8AC3E}">
        <p14:creationId xmlns:p14="http://schemas.microsoft.com/office/powerpoint/2010/main" val="149907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F01AF9C-90D4-4A22-A0A3-10A4FEB24C99}" type="datetime1">
              <a:rPr lang="ru-RU" smtClean="0"/>
              <a:t>19.08.2019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69C152-4F84-4D6A-B078-1F75A2F2182D}" type="slidenum">
              <a:rPr lang="ru-RU" smtClean="0"/>
              <a:t>‹#›</a:t>
            </a:fld>
            <a:endParaRPr lang="ru-RU"/>
          </a:p>
        </p:txBody>
      </p:sp>
    </p:spTree>
    <p:extLst>
      <p:ext uri="{BB962C8B-B14F-4D97-AF65-F5344CB8AC3E}">
        <p14:creationId xmlns:p14="http://schemas.microsoft.com/office/powerpoint/2010/main" val="341072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5EA4B08-4401-45F6-AF7F-DAC167E71634}" type="datetime1">
              <a:rPr lang="ru-RU" smtClean="0"/>
              <a:t>19.08.2019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69C152-4F84-4D6A-B078-1F75A2F2182D}" type="slidenum">
              <a:rPr lang="ru-RU" smtClean="0"/>
              <a:t>‹#›</a:t>
            </a:fld>
            <a:endParaRPr lang="ru-RU"/>
          </a:p>
        </p:txBody>
      </p:sp>
    </p:spTree>
    <p:extLst>
      <p:ext uri="{BB962C8B-B14F-4D97-AF65-F5344CB8AC3E}">
        <p14:creationId xmlns:p14="http://schemas.microsoft.com/office/powerpoint/2010/main" val="272984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6B5B88E-5AAB-41C7-A5A9-520B1120C11F}" type="datetime1">
              <a:rPr lang="ru-RU" smtClean="0"/>
              <a:t>19.08.2019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69C152-4F84-4D6A-B078-1F75A2F2182D}" type="slidenum">
              <a:rPr lang="ru-RU" smtClean="0"/>
              <a:t>‹#›</a:t>
            </a:fld>
            <a:endParaRPr lang="ru-RU"/>
          </a:p>
        </p:txBody>
      </p:sp>
    </p:spTree>
    <p:extLst>
      <p:ext uri="{BB962C8B-B14F-4D97-AF65-F5344CB8AC3E}">
        <p14:creationId xmlns:p14="http://schemas.microsoft.com/office/powerpoint/2010/main" val="374990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62425CA-67A8-4552-801D-229C7DCA9218}" type="datetime1">
              <a:rPr lang="ru-RU" smtClean="0"/>
              <a:t>19.08.2019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69C152-4F84-4D6A-B078-1F75A2F2182D}" type="slidenum">
              <a:rPr lang="ru-RU" smtClean="0"/>
              <a:t>‹#›</a:t>
            </a:fld>
            <a:endParaRPr lang="ru-RU"/>
          </a:p>
        </p:txBody>
      </p:sp>
    </p:spTree>
    <p:extLst>
      <p:ext uri="{BB962C8B-B14F-4D97-AF65-F5344CB8AC3E}">
        <p14:creationId xmlns:p14="http://schemas.microsoft.com/office/powerpoint/2010/main" val="76732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DD98B-1AC8-4905-889F-C01DF8F9DBF2}" type="datetime1">
              <a:rPr lang="ru-RU" smtClean="0"/>
              <a:t>19.08.2019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69C152-4F84-4D6A-B078-1F75A2F2182D}" type="slidenum">
              <a:rPr lang="ru-RU" smtClean="0"/>
              <a:t>‹#›</a:t>
            </a:fld>
            <a:endParaRPr lang="ru-RU"/>
          </a:p>
        </p:txBody>
      </p:sp>
    </p:spTree>
    <p:extLst>
      <p:ext uri="{BB962C8B-B14F-4D97-AF65-F5344CB8AC3E}">
        <p14:creationId xmlns:p14="http://schemas.microsoft.com/office/powerpoint/2010/main" val="56069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C1B826-CFD0-438D-8D11-3F1A8CBF653A}" type="datetime1">
              <a:rPr lang="ru-RU" smtClean="0"/>
              <a:t>19.08.2019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69C152-4F84-4D6A-B078-1F75A2F2182D}" type="slidenum">
              <a:rPr lang="ru-RU" smtClean="0"/>
              <a:t>‹#›</a:t>
            </a:fld>
            <a:endParaRPr lang="ru-RU"/>
          </a:p>
        </p:txBody>
      </p:sp>
    </p:spTree>
    <p:extLst>
      <p:ext uri="{BB962C8B-B14F-4D97-AF65-F5344CB8AC3E}">
        <p14:creationId xmlns:p14="http://schemas.microsoft.com/office/powerpoint/2010/main" val="256168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9BB1B37-C595-437A-B034-120484EBEB0D}" type="datetime1">
              <a:rPr lang="ru-RU" smtClean="0"/>
              <a:t>19.08.2019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69C152-4F84-4D6A-B078-1F75A2F2182D}" type="slidenum">
              <a:rPr lang="ru-RU" smtClean="0"/>
              <a:t>‹#›</a:t>
            </a:fld>
            <a:endParaRPr lang="ru-RU"/>
          </a:p>
        </p:txBody>
      </p:sp>
    </p:spTree>
    <p:extLst>
      <p:ext uri="{BB962C8B-B14F-4D97-AF65-F5344CB8AC3E}">
        <p14:creationId xmlns:p14="http://schemas.microsoft.com/office/powerpoint/2010/main" val="128039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5D733-8B48-43DC-B7B8-988F8A16B1C8}" type="datetime1">
              <a:rPr lang="ru-RU" smtClean="0"/>
              <a:t>19.08.2019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9C152-4F84-4D6A-B078-1F75A2F2182D}" type="slidenum">
              <a:rPr lang="ru-RU" smtClean="0"/>
              <a:t>‹#›</a:t>
            </a:fld>
            <a:endParaRPr lang="ru-RU"/>
          </a:p>
        </p:txBody>
      </p:sp>
    </p:spTree>
    <p:extLst>
      <p:ext uri="{BB962C8B-B14F-4D97-AF65-F5344CB8AC3E}">
        <p14:creationId xmlns:p14="http://schemas.microsoft.com/office/powerpoint/2010/main" val="2414603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6.wdp"/><Relationship Id="rId10" Type="http://schemas.openxmlformats.org/officeDocument/2006/relationships/image" Target="../media/image38.jpeg"/><Relationship Id="rId4" Type="http://schemas.openxmlformats.org/officeDocument/2006/relationships/image" Target="../media/image29.pn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microsoft.com/office/2007/relationships/hdphoto" Target="../media/hdphoto6.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7.wdp"/><Relationship Id="rId4" Type="http://schemas.openxmlformats.org/officeDocument/2006/relationships/image" Target="../media/image32.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e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jpeg"/><Relationship Id="rId5" Type="http://schemas.openxmlformats.org/officeDocument/2006/relationships/image" Target="../media/image7.jpeg"/><Relationship Id="rId15" Type="http://schemas.microsoft.com/office/2007/relationships/hdphoto" Target="../media/hdphoto3.wdp"/><Relationship Id="rId10" Type="http://schemas.openxmlformats.org/officeDocument/2006/relationships/image" Target="../media/image10.png"/><Relationship Id="rId4" Type="http://schemas.openxmlformats.org/officeDocument/2006/relationships/image" Target="../media/image6.jpeg"/><Relationship Id="rId9" Type="http://schemas.microsoft.com/office/2007/relationships/hdphoto" Target="../media/hdphoto2.wdp"/><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image" Target="../media/image10.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8.wdp"/><Relationship Id="rId3" Type="http://schemas.openxmlformats.org/officeDocument/2006/relationships/image" Target="../media/image2.png"/><Relationship Id="rId7" Type="http://schemas.microsoft.com/office/2007/relationships/hdphoto" Target="../media/hdphoto6.wdp"/><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31.png"/><Relationship Id="rId10" Type="http://schemas.openxmlformats.org/officeDocument/2006/relationships/image" Target="../media/image33.jpeg"/><Relationship Id="rId4" Type="http://schemas.openxmlformats.org/officeDocument/2006/relationships/image" Target="../media/image27.png"/><Relationship Id="rId9"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sp>
        <p:nvSpPr>
          <p:cNvPr id="2" name="TextBox 1"/>
          <p:cNvSpPr txBox="1"/>
          <p:nvPr/>
        </p:nvSpPr>
        <p:spPr>
          <a:xfrm>
            <a:off x="330852" y="1920350"/>
            <a:ext cx="7632026" cy="1200329"/>
          </a:xfrm>
          <a:prstGeom prst="rect">
            <a:avLst/>
          </a:prstGeom>
          <a:noFill/>
        </p:spPr>
        <p:txBody>
          <a:bodyPr wrap="none" rtlCol="0">
            <a:spAutoFit/>
          </a:bodyPr>
          <a:lstStyle/>
          <a:p>
            <a:r>
              <a:rPr lang="ru-RU" sz="2400" b="1" dirty="0" smtClean="0"/>
              <a:t>Практический семинар</a:t>
            </a:r>
          </a:p>
          <a:p>
            <a:r>
              <a:rPr lang="ru-RU" sz="2400" b="1" dirty="0" smtClean="0"/>
              <a:t>«Юные Эксперты Безопасности Дорожного Движения»</a:t>
            </a:r>
          </a:p>
          <a:p>
            <a:r>
              <a:rPr lang="ru-RU" sz="2400" b="1" dirty="0" smtClean="0"/>
              <a:t>(</a:t>
            </a:r>
            <a:r>
              <a:rPr lang="ru-RU" sz="2400" b="1" smtClean="0"/>
              <a:t>Дополнение 1б)</a:t>
            </a:r>
            <a:endParaRPr lang="ru-RU" sz="2400" b="1" dirty="0"/>
          </a:p>
        </p:txBody>
      </p:sp>
    </p:spTree>
    <p:extLst>
      <p:ext uri="{BB962C8B-B14F-4D97-AF65-F5344CB8AC3E}">
        <p14:creationId xmlns:p14="http://schemas.microsoft.com/office/powerpoint/2010/main" val="1095899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sp>
        <p:nvSpPr>
          <p:cNvPr id="51" name="Прямоугольник 50"/>
          <p:cNvSpPr/>
          <p:nvPr/>
        </p:nvSpPr>
        <p:spPr>
          <a:xfrm>
            <a:off x="4926044" y="3147814"/>
            <a:ext cx="3970862" cy="923330"/>
          </a:xfrm>
          <a:prstGeom prst="rect">
            <a:avLst/>
          </a:prstGeom>
        </p:spPr>
        <p:txBody>
          <a:bodyPr wrap="square">
            <a:spAutoFit/>
          </a:bodyPr>
          <a:lstStyle/>
          <a:p>
            <a:r>
              <a:rPr lang="ru-RU" dirty="0" smtClean="0"/>
              <a:t>Пешеход оценивает</a:t>
            </a:r>
            <a:r>
              <a:rPr lang="en-US" dirty="0" smtClean="0"/>
              <a:t>,</a:t>
            </a:r>
            <a:r>
              <a:rPr lang="ru-RU" dirty="0" smtClean="0"/>
              <a:t> </a:t>
            </a:r>
            <a:r>
              <a:rPr lang="ru-RU" dirty="0"/>
              <a:t>в первую </a:t>
            </a:r>
            <a:r>
              <a:rPr lang="ru-RU" dirty="0" smtClean="0"/>
              <a:t>очередь</a:t>
            </a:r>
            <a:r>
              <a:rPr lang="en-US" dirty="0" smtClean="0"/>
              <a:t>,</a:t>
            </a:r>
            <a:r>
              <a:rPr lang="ru-RU" dirty="0" smtClean="0"/>
              <a:t> </a:t>
            </a:r>
            <a:r>
              <a:rPr lang="ru-RU" dirty="0"/>
              <a:t>удаление автомобиля, а не его скорость.</a:t>
            </a:r>
          </a:p>
        </p:txBody>
      </p:sp>
      <p:sp>
        <p:nvSpPr>
          <p:cNvPr id="52" name="Прямоугольник 51"/>
          <p:cNvSpPr/>
          <p:nvPr/>
        </p:nvSpPr>
        <p:spPr>
          <a:xfrm>
            <a:off x="140267" y="3150864"/>
            <a:ext cx="3827562" cy="1200329"/>
          </a:xfrm>
          <a:prstGeom prst="rect">
            <a:avLst/>
          </a:prstGeom>
        </p:spPr>
        <p:txBody>
          <a:bodyPr wrap="square">
            <a:spAutoFit/>
          </a:bodyPr>
          <a:lstStyle/>
          <a:p>
            <a:r>
              <a:rPr lang="ru-RU" dirty="0" smtClean="0"/>
              <a:t>Водитель </a:t>
            </a:r>
            <a:r>
              <a:rPr lang="ru-RU" dirty="0"/>
              <a:t>в большинстве </a:t>
            </a:r>
            <a:r>
              <a:rPr lang="ru-RU" dirty="0" smtClean="0"/>
              <a:t>случаев </a:t>
            </a:r>
            <a:r>
              <a:rPr lang="ru-RU" dirty="0"/>
              <a:t>реагирует </a:t>
            </a:r>
            <a:r>
              <a:rPr lang="ru-RU" dirty="0" smtClean="0"/>
              <a:t>только на </a:t>
            </a:r>
            <a:r>
              <a:rPr lang="ru-RU" dirty="0"/>
              <a:t>появление пешехода в зоне перехода. И не готов к торможению</a:t>
            </a:r>
            <a:r>
              <a:rPr lang="ru-RU" dirty="0" smtClean="0"/>
              <a:t>.*</a:t>
            </a:r>
            <a:endParaRPr lang="ru-RU" dirty="0"/>
          </a:p>
        </p:txBody>
      </p:sp>
      <p:grpSp>
        <p:nvGrpSpPr>
          <p:cNvPr id="53" name="Группа 52"/>
          <p:cNvGrpSpPr/>
          <p:nvPr/>
        </p:nvGrpSpPr>
        <p:grpSpPr>
          <a:xfrm>
            <a:off x="127283" y="1285777"/>
            <a:ext cx="8769623" cy="1787383"/>
            <a:chOff x="130980" y="1843348"/>
            <a:chExt cx="8769623" cy="1787383"/>
          </a:xfrm>
        </p:grpSpPr>
        <p:grpSp>
          <p:nvGrpSpPr>
            <p:cNvPr id="54" name="Группа 53"/>
            <p:cNvGrpSpPr/>
            <p:nvPr/>
          </p:nvGrpSpPr>
          <p:grpSpPr>
            <a:xfrm>
              <a:off x="130980" y="2540204"/>
              <a:ext cx="1219201" cy="646714"/>
              <a:chOff x="987255" y="2602217"/>
              <a:chExt cx="1219201" cy="646714"/>
            </a:xfrm>
          </p:grpSpPr>
          <p:pic>
            <p:nvPicPr>
              <p:cNvPr id="67" name="Изображение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2326" r="100000"/>
                        </a14:imgEffect>
                      </a14:imgLayer>
                    </a14:imgProps>
                  </a:ext>
                  <a:ext uri="{28A0092B-C50C-407E-A947-70E740481C1C}">
                    <a14:useLocalDpi xmlns:a14="http://schemas.microsoft.com/office/drawing/2010/main"/>
                  </a:ext>
                </a:extLst>
              </a:blip>
              <a:srcRect/>
              <a:stretch/>
            </p:blipFill>
            <p:spPr>
              <a:xfrm>
                <a:off x="987255" y="2602217"/>
                <a:ext cx="1219201" cy="646714"/>
              </a:xfrm>
              <a:prstGeom prst="rect">
                <a:avLst/>
              </a:prstGeom>
            </p:spPr>
          </p:pic>
          <p:sp>
            <p:nvSpPr>
              <p:cNvPr id="68" name="Овал 67"/>
              <p:cNvSpPr/>
              <p:nvPr/>
            </p:nvSpPr>
            <p:spPr>
              <a:xfrm>
                <a:off x="1880517"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1234069"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Прямоугольник 69"/>
              <p:cNvSpPr/>
              <p:nvPr/>
            </p:nvSpPr>
            <p:spPr>
              <a:xfrm>
                <a:off x="1122036" y="2906667"/>
                <a:ext cx="86096" cy="613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Прямоугольник с одним усеченным и одним скругленным углом 70"/>
              <p:cNvSpPr/>
              <p:nvPr/>
            </p:nvSpPr>
            <p:spPr>
              <a:xfrm>
                <a:off x="2048461" y="2893896"/>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5" name="Скругленный прямоугольник 54"/>
            <p:cNvSpPr/>
            <p:nvPr/>
          </p:nvSpPr>
          <p:spPr>
            <a:xfrm>
              <a:off x="243396" y="3186918"/>
              <a:ext cx="8657207" cy="415368"/>
            </a:xfrm>
            <a:prstGeom prst="roundRect">
              <a:avLst/>
            </a:prstGeom>
            <a:solidFill>
              <a:schemeClr val="tx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араллелограмм 55"/>
            <p:cNvSpPr/>
            <p:nvPr/>
          </p:nvSpPr>
          <p:spPr>
            <a:xfrm>
              <a:off x="8076449" y="3519721"/>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араллелограмм 56"/>
            <p:cNvSpPr/>
            <p:nvPr/>
          </p:nvSpPr>
          <p:spPr>
            <a:xfrm>
              <a:off x="8100446" y="3438051"/>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араллелограмм 57"/>
            <p:cNvSpPr/>
            <p:nvPr/>
          </p:nvSpPr>
          <p:spPr>
            <a:xfrm>
              <a:off x="8123342" y="3358126"/>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араллелограмм 58"/>
            <p:cNvSpPr/>
            <p:nvPr/>
          </p:nvSpPr>
          <p:spPr>
            <a:xfrm>
              <a:off x="8144163" y="3281096"/>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араллелограмм 59"/>
            <p:cNvSpPr/>
            <p:nvPr/>
          </p:nvSpPr>
          <p:spPr>
            <a:xfrm>
              <a:off x="8161972" y="3205520"/>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 name="Picture 2" descr="http://www.pdd24.com/pdd/img/z5.19.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774886" y="1866691"/>
              <a:ext cx="69691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Прямая соединительная линия 61"/>
            <p:cNvCxnSpPr/>
            <p:nvPr/>
          </p:nvCxnSpPr>
          <p:spPr>
            <a:xfrm flipH="1">
              <a:off x="8132073" y="2563603"/>
              <a:ext cx="0" cy="5984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Группа 62"/>
            <p:cNvGrpSpPr/>
            <p:nvPr/>
          </p:nvGrpSpPr>
          <p:grpSpPr>
            <a:xfrm flipH="1">
              <a:off x="8322968" y="2926071"/>
              <a:ext cx="390432" cy="704660"/>
              <a:chOff x="-3113903" y="148902"/>
              <a:chExt cx="3138617" cy="5664646"/>
            </a:xfrm>
          </p:grpSpPr>
          <p:pic>
            <p:nvPicPr>
              <p:cNvPr id="65" name="Picture 4" descr="https://imageog.flaticon.com/icons/png/512/177/177873.png?size=1200x630f&amp;pad=10,10,10,10&amp;ext=png&amp;bg=FFFFFFFF"/>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113903" y="951470"/>
                <a:ext cx="3138617" cy="4862078"/>
              </a:xfrm>
              <a:prstGeom prst="rect">
                <a:avLst/>
              </a:prstGeom>
              <a:noFill/>
              <a:extLst>
                <a:ext uri="{909E8E84-426E-40DD-AFC4-6F175D3DCCD1}">
                  <a14:hiddenFill xmlns:a14="http://schemas.microsoft.com/office/drawing/2010/main">
                    <a:solidFill>
                      <a:srgbClr val="FFFFFF"/>
                    </a:solidFill>
                  </a14:hiddenFill>
                </a:ext>
              </a:extLst>
            </p:spPr>
          </p:pic>
          <p:sp>
            <p:nvSpPr>
              <p:cNvPr id="66" name="Овал 65"/>
              <p:cNvSpPr/>
              <p:nvPr/>
            </p:nvSpPr>
            <p:spPr>
              <a:xfrm>
                <a:off x="-1816443" y="148902"/>
                <a:ext cx="841503" cy="8415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4" name="TextBox 63"/>
            <p:cNvSpPr txBox="1"/>
            <p:nvPr/>
          </p:nvSpPr>
          <p:spPr>
            <a:xfrm>
              <a:off x="4066892" y="1843348"/>
              <a:ext cx="1010213" cy="369332"/>
            </a:xfrm>
            <a:prstGeom prst="rect">
              <a:avLst/>
            </a:prstGeom>
            <a:noFill/>
          </p:spPr>
          <p:txBody>
            <a:bodyPr wrap="none" rtlCol="0">
              <a:spAutoFit/>
            </a:bodyPr>
            <a:lstStyle/>
            <a:p>
              <a:r>
                <a:rPr lang="ru-RU" b="1" dirty="0" smtClean="0"/>
                <a:t>Ошибки</a:t>
              </a:r>
              <a:endParaRPr lang="ru-RU" b="1" dirty="0"/>
            </a:p>
          </p:txBody>
        </p:sp>
      </p:grpSp>
      <p:sp>
        <p:nvSpPr>
          <p:cNvPr id="72" name="TextBox 71"/>
          <p:cNvSpPr txBox="1"/>
          <p:nvPr/>
        </p:nvSpPr>
        <p:spPr>
          <a:xfrm>
            <a:off x="239699" y="576722"/>
            <a:ext cx="8657207" cy="584775"/>
          </a:xfrm>
          <a:prstGeom prst="rect">
            <a:avLst/>
          </a:prstGeom>
          <a:noFill/>
        </p:spPr>
        <p:txBody>
          <a:bodyPr wrap="square" rtlCol="0">
            <a:spAutoFit/>
          </a:bodyPr>
          <a:lstStyle/>
          <a:p>
            <a:r>
              <a:rPr lang="ru-RU" sz="1600" i="1" dirty="0"/>
              <a:t>П</a:t>
            </a:r>
            <a:r>
              <a:rPr lang="ru-RU" sz="1600" i="1" dirty="0" smtClean="0"/>
              <a:t>ешеход может реализовать свое право на преимущество только после того, как оценит возможности автомобиля к остановке. Удаленность и скорость. Из 4.5 ПДД РФ</a:t>
            </a:r>
          </a:p>
        </p:txBody>
      </p:sp>
      <p:pic>
        <p:nvPicPr>
          <p:cNvPr id="73" name="Рисунок 72"/>
          <p:cNvPicPr>
            <a:picLocks noChangeAspect="1"/>
          </p:cNvPicPr>
          <p:nvPr/>
        </p:nvPicPr>
        <p:blipFill rotWithShape="1">
          <a:blip r:embed="rId8" cstate="print">
            <a:extLst>
              <a:ext uri="{28A0092B-C50C-407E-A947-70E740481C1C}">
                <a14:useLocalDpi xmlns:a14="http://schemas.microsoft.com/office/drawing/2010/main"/>
              </a:ext>
            </a:extLst>
          </a:blip>
          <a:srcRect r="-1481"/>
          <a:stretch/>
        </p:blipFill>
        <p:spPr>
          <a:xfrm>
            <a:off x="305112" y="4457342"/>
            <a:ext cx="2944812" cy="1368756"/>
          </a:xfrm>
          <a:prstGeom prst="rect">
            <a:avLst/>
          </a:prstGeom>
          <a:ln>
            <a:noFill/>
          </a:ln>
          <a:effectLst>
            <a:softEdge rad="112500"/>
          </a:effectLst>
        </p:spPr>
      </p:pic>
      <p:sp>
        <p:nvSpPr>
          <p:cNvPr id="74" name="Прямоугольник 73"/>
          <p:cNvSpPr/>
          <p:nvPr/>
        </p:nvSpPr>
        <p:spPr>
          <a:xfrm>
            <a:off x="3249924" y="4436310"/>
            <a:ext cx="5629641" cy="1815882"/>
          </a:xfrm>
          <a:prstGeom prst="rect">
            <a:avLst/>
          </a:prstGeom>
        </p:spPr>
        <p:txBody>
          <a:bodyPr wrap="square">
            <a:spAutoFit/>
          </a:bodyPr>
          <a:lstStyle/>
          <a:p>
            <a:r>
              <a:rPr lang="ru-RU" sz="1400" i="1" dirty="0" smtClean="0"/>
              <a:t>*В </a:t>
            </a:r>
            <a:r>
              <a:rPr lang="ru-RU" sz="1400" i="1" dirty="0"/>
              <a:t>рамках полевых испытаний </a:t>
            </a:r>
            <a:r>
              <a:rPr lang="ru-RU" sz="1400" i="1" dirty="0" smtClean="0"/>
              <a:t>было </a:t>
            </a:r>
            <a:r>
              <a:rPr lang="ru-RU" sz="1400" i="1" dirty="0"/>
              <a:t>проанализировано поведение автовладельцев на нерегулируемых перекрестках. В результате </a:t>
            </a:r>
            <a:r>
              <a:rPr lang="ru-RU" sz="1400" i="1" dirty="0" smtClean="0"/>
              <a:t>замеров:</a:t>
            </a:r>
          </a:p>
          <a:p>
            <a:pPr marL="285750" indent="-285750">
              <a:buFont typeface="Arial" panose="020B0604020202020204" pitchFamily="34" charset="0"/>
              <a:buChar char="•"/>
            </a:pPr>
            <a:r>
              <a:rPr lang="ru-RU" sz="1400" b="1" i="1" dirty="0"/>
              <a:t>С</a:t>
            </a:r>
            <a:r>
              <a:rPr lang="ru-RU" sz="1400" b="1" i="1" dirty="0" smtClean="0"/>
              <a:t>редняя </a:t>
            </a:r>
            <a:r>
              <a:rPr lang="ru-RU" sz="1400" b="1" i="1" dirty="0"/>
              <a:t>скорость</a:t>
            </a:r>
            <a:r>
              <a:rPr lang="ru-RU" sz="1400" i="1" dirty="0"/>
              <a:t> </a:t>
            </a:r>
            <a:r>
              <a:rPr lang="ru-RU" sz="1400" i="1" dirty="0" smtClean="0"/>
              <a:t>в момент отсутствия пешехода перед пешеходным переходом </a:t>
            </a:r>
            <a:r>
              <a:rPr lang="ru-RU" sz="1400" i="1" dirty="0"/>
              <a:t>составила </a:t>
            </a:r>
            <a:r>
              <a:rPr lang="ru-RU" sz="1400" b="1" i="1" dirty="0" smtClean="0"/>
              <a:t>59,4 </a:t>
            </a:r>
            <a:r>
              <a:rPr lang="ru-RU" sz="1400" b="1" i="1" dirty="0"/>
              <a:t>км/ч. </a:t>
            </a:r>
          </a:p>
          <a:p>
            <a:pPr marL="285750" indent="-285750">
              <a:buFont typeface="Arial" panose="020B0604020202020204" pitchFamily="34" charset="0"/>
              <a:buChar char="•"/>
            </a:pPr>
            <a:r>
              <a:rPr lang="ru-RU" sz="1400" b="1" i="1" dirty="0" smtClean="0"/>
              <a:t>Максимальная скорость</a:t>
            </a:r>
            <a:r>
              <a:rPr lang="en-US" sz="1400" i="1" dirty="0"/>
              <a:t> </a:t>
            </a:r>
            <a:r>
              <a:rPr lang="ru-RU" sz="1400" i="1" dirty="0" smtClean="0"/>
              <a:t>составила </a:t>
            </a:r>
            <a:r>
              <a:rPr lang="ru-RU" sz="1400" b="1" i="1" dirty="0"/>
              <a:t>94 км/ч </a:t>
            </a:r>
            <a:r>
              <a:rPr lang="ru-RU" sz="1400" i="1" dirty="0"/>
              <a:t>при разрешенных 60 км/ч. </a:t>
            </a:r>
            <a:r>
              <a:rPr lang="ru-RU" sz="1400" b="1" i="1" dirty="0"/>
              <a:t>Минимальное </a:t>
            </a:r>
            <a:r>
              <a:rPr lang="ru-RU" sz="1400" b="1" i="1" dirty="0" smtClean="0"/>
              <a:t>значение</a:t>
            </a:r>
            <a:r>
              <a:rPr lang="ru-RU" sz="1400" i="1" dirty="0" smtClean="0"/>
              <a:t>– </a:t>
            </a:r>
            <a:r>
              <a:rPr lang="ru-RU" sz="1400" b="1" i="1" dirty="0"/>
              <a:t>29 км/ч.</a:t>
            </a:r>
            <a:r>
              <a:rPr lang="ru-RU" sz="1400" i="1" dirty="0"/>
              <a:t> </a:t>
            </a:r>
            <a:endParaRPr lang="ru-RU" sz="1400" i="1" dirty="0" smtClean="0"/>
          </a:p>
          <a:p>
            <a:endParaRPr lang="ru-RU" sz="1400" dirty="0" smtClean="0"/>
          </a:p>
        </p:txBody>
      </p:sp>
      <p:pic>
        <p:nvPicPr>
          <p:cNvPr id="75" name="Рисунок 74"/>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391088" y="1808211"/>
            <a:ext cx="760331" cy="768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6" name="Рисунок 7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178299" y="1778392"/>
            <a:ext cx="787401" cy="77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Номер слайда 1"/>
          <p:cNvSpPr>
            <a:spLocks noGrp="1"/>
          </p:cNvSpPr>
          <p:nvPr>
            <p:ph type="sldNum" sz="quarter" idx="12"/>
          </p:nvPr>
        </p:nvSpPr>
        <p:spPr>
          <a:xfrm>
            <a:off x="6911475" y="6434795"/>
            <a:ext cx="2057400" cy="365125"/>
          </a:xfrm>
        </p:spPr>
        <p:txBody>
          <a:bodyPr/>
          <a:lstStyle/>
          <a:p>
            <a:fld id="{3369C152-4F84-4D6A-B078-1F75A2F2182D}" type="slidenum">
              <a:rPr lang="ru-RU" smtClean="0"/>
              <a:t>304</a:t>
            </a:fld>
            <a:endParaRPr lang="ru-RU" dirty="0"/>
          </a:p>
        </p:txBody>
      </p:sp>
    </p:spTree>
    <p:extLst>
      <p:ext uri="{BB962C8B-B14F-4D97-AF65-F5344CB8AC3E}">
        <p14:creationId xmlns:p14="http://schemas.microsoft.com/office/powerpoint/2010/main" val="2855553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6" y="-88900"/>
            <a:ext cx="9142985" cy="6858000"/>
          </a:xfrm>
          <a:prstGeom prst="rect">
            <a:avLst/>
          </a:prstGeom>
        </p:spPr>
      </p:pic>
      <p:grpSp>
        <p:nvGrpSpPr>
          <p:cNvPr id="32" name="Группа 31"/>
          <p:cNvGrpSpPr/>
          <p:nvPr/>
        </p:nvGrpSpPr>
        <p:grpSpPr>
          <a:xfrm>
            <a:off x="1282129" y="469192"/>
            <a:ext cx="2275519" cy="2667497"/>
            <a:chOff x="1504336" y="2806818"/>
            <a:chExt cx="787198" cy="922799"/>
          </a:xfrm>
        </p:grpSpPr>
        <p:pic>
          <p:nvPicPr>
            <p:cNvPr id="33" name="Изображение 22"/>
            <p:cNvPicPr>
              <a:picLocks noChangeAspect="1"/>
            </p:cNvPicPr>
            <p:nvPr/>
          </p:nvPicPr>
          <p:blipFill rotWithShape="1">
            <a:blip r:embed="rId4" cstate="print">
              <a:extLst>
                <a:ext uri="{28A0092B-C50C-407E-A947-70E740481C1C}">
                  <a14:useLocalDpi xmlns:a14="http://schemas.microsoft.com/office/drawing/2010/main"/>
                </a:ext>
              </a:extLst>
            </a:blip>
            <a:srcRect l="-7267" r="43337"/>
            <a:stretch/>
          </p:blipFill>
          <p:spPr>
            <a:xfrm>
              <a:off x="1504336" y="2806818"/>
              <a:ext cx="589936" cy="922799"/>
            </a:xfrm>
            <a:prstGeom prst="rect">
              <a:avLst/>
            </a:prstGeom>
          </p:spPr>
        </p:pic>
        <p:sp>
          <p:nvSpPr>
            <p:cNvPr id="34" name="object 8"/>
            <p:cNvSpPr/>
            <p:nvPr/>
          </p:nvSpPr>
          <p:spPr>
            <a:xfrm>
              <a:off x="1937341" y="3149976"/>
              <a:ext cx="354193" cy="417877"/>
            </a:xfrm>
            <a:custGeom>
              <a:avLst/>
              <a:gdLst/>
              <a:ahLst/>
              <a:cxnLst/>
              <a:rect l="l" t="t" r="r" b="b"/>
              <a:pathLst>
                <a:path w="2200275" h="2595879">
                  <a:moveTo>
                    <a:pt x="1582194" y="1437379"/>
                  </a:moveTo>
                  <a:lnTo>
                    <a:pt x="1087833" y="1437379"/>
                  </a:lnTo>
                  <a:lnTo>
                    <a:pt x="1562966" y="1761648"/>
                  </a:lnTo>
                  <a:lnTo>
                    <a:pt x="1753313" y="2504268"/>
                  </a:lnTo>
                  <a:lnTo>
                    <a:pt x="1773873" y="2547584"/>
                  </a:lnTo>
                  <a:lnTo>
                    <a:pt x="1807603" y="2578846"/>
                  </a:lnTo>
                  <a:lnTo>
                    <a:pt x="1850158" y="2595329"/>
                  </a:lnTo>
                  <a:lnTo>
                    <a:pt x="1897192" y="2594311"/>
                  </a:lnTo>
                  <a:lnTo>
                    <a:pt x="1942482" y="2573692"/>
                  </a:lnTo>
                  <a:lnTo>
                    <a:pt x="1975022" y="2537877"/>
                  </a:lnTo>
                  <a:lnTo>
                    <a:pt x="1991691" y="2492039"/>
                  </a:lnTo>
                  <a:lnTo>
                    <a:pt x="1989368" y="2441352"/>
                  </a:lnTo>
                  <a:lnTo>
                    <a:pt x="1793293" y="1652987"/>
                  </a:lnTo>
                  <a:lnTo>
                    <a:pt x="1776350" y="1612682"/>
                  </a:lnTo>
                  <a:lnTo>
                    <a:pt x="1748157" y="1579645"/>
                  </a:lnTo>
                  <a:lnTo>
                    <a:pt x="1582194" y="1437379"/>
                  </a:lnTo>
                  <a:close/>
                </a:path>
                <a:path w="2200275" h="2595879">
                  <a:moveTo>
                    <a:pt x="1449801" y="386645"/>
                  </a:moveTo>
                  <a:lnTo>
                    <a:pt x="825896" y="386645"/>
                  </a:lnTo>
                  <a:lnTo>
                    <a:pt x="819813" y="1306429"/>
                  </a:lnTo>
                  <a:lnTo>
                    <a:pt x="728436" y="1783467"/>
                  </a:lnTo>
                  <a:lnTo>
                    <a:pt x="77206" y="1996852"/>
                  </a:lnTo>
                  <a:lnTo>
                    <a:pt x="39585" y="2017937"/>
                  </a:lnTo>
                  <a:lnTo>
                    <a:pt x="13115" y="2050670"/>
                  </a:lnTo>
                  <a:lnTo>
                    <a:pt x="0" y="2090987"/>
                  </a:lnTo>
                  <a:lnTo>
                    <a:pt x="2441" y="2134825"/>
                  </a:lnTo>
                  <a:lnTo>
                    <a:pt x="22519" y="2177057"/>
                  </a:lnTo>
                  <a:lnTo>
                    <a:pt x="55958" y="2206674"/>
                  </a:lnTo>
                  <a:lnTo>
                    <a:pt x="97942" y="2220877"/>
                  </a:lnTo>
                  <a:lnTo>
                    <a:pt x="143652" y="2216867"/>
                  </a:lnTo>
                  <a:lnTo>
                    <a:pt x="879134" y="1990261"/>
                  </a:lnTo>
                  <a:lnTo>
                    <a:pt x="939080" y="1952886"/>
                  </a:lnTo>
                  <a:lnTo>
                    <a:pt x="973356" y="1890185"/>
                  </a:lnTo>
                  <a:lnTo>
                    <a:pt x="1087833" y="1437379"/>
                  </a:lnTo>
                  <a:lnTo>
                    <a:pt x="1582194" y="1437379"/>
                  </a:lnTo>
                  <a:lnTo>
                    <a:pt x="1276670" y="1175480"/>
                  </a:lnTo>
                  <a:lnTo>
                    <a:pt x="1197485" y="427183"/>
                  </a:lnTo>
                  <a:lnTo>
                    <a:pt x="1489587" y="427183"/>
                  </a:lnTo>
                  <a:lnTo>
                    <a:pt x="1449801" y="386645"/>
                  </a:lnTo>
                  <a:close/>
                </a:path>
                <a:path w="2200275" h="2595879">
                  <a:moveTo>
                    <a:pt x="1023414" y="0"/>
                  </a:moveTo>
                  <a:lnTo>
                    <a:pt x="975434" y="4515"/>
                  </a:lnTo>
                  <a:lnTo>
                    <a:pt x="930646" y="26295"/>
                  </a:lnTo>
                  <a:lnTo>
                    <a:pt x="361355" y="443439"/>
                  </a:lnTo>
                  <a:lnTo>
                    <a:pt x="334452" y="484192"/>
                  </a:lnTo>
                  <a:lnTo>
                    <a:pt x="332488" y="500932"/>
                  </a:lnTo>
                  <a:lnTo>
                    <a:pt x="332488" y="965777"/>
                  </a:lnTo>
                  <a:lnTo>
                    <a:pt x="340417" y="1005984"/>
                  </a:lnTo>
                  <a:lnTo>
                    <a:pt x="362041" y="1038815"/>
                  </a:lnTo>
                  <a:lnTo>
                    <a:pt x="394114" y="1060950"/>
                  </a:lnTo>
                  <a:lnTo>
                    <a:pt x="433390" y="1069066"/>
                  </a:lnTo>
                  <a:lnTo>
                    <a:pt x="472469" y="1061030"/>
                  </a:lnTo>
                  <a:lnTo>
                    <a:pt x="504451" y="1039096"/>
                  </a:lnTo>
                  <a:lnTo>
                    <a:pt x="526125" y="1006525"/>
                  </a:lnTo>
                  <a:lnTo>
                    <a:pt x="534279" y="966577"/>
                  </a:lnTo>
                  <a:lnTo>
                    <a:pt x="536552" y="592435"/>
                  </a:lnTo>
                  <a:lnTo>
                    <a:pt x="825896" y="386645"/>
                  </a:lnTo>
                  <a:lnTo>
                    <a:pt x="1449801" y="386645"/>
                  </a:lnTo>
                  <a:lnTo>
                    <a:pt x="1110820" y="41255"/>
                  </a:lnTo>
                  <a:lnTo>
                    <a:pt x="1070054" y="12372"/>
                  </a:lnTo>
                  <a:lnTo>
                    <a:pt x="1023414" y="0"/>
                  </a:lnTo>
                  <a:close/>
                </a:path>
                <a:path w="2200275" h="2595879">
                  <a:moveTo>
                    <a:pt x="1489587" y="427183"/>
                  </a:moveTo>
                  <a:lnTo>
                    <a:pt x="1197485" y="427183"/>
                  </a:lnTo>
                  <a:lnTo>
                    <a:pt x="1457327" y="704500"/>
                  </a:lnTo>
                  <a:lnTo>
                    <a:pt x="1470977" y="715776"/>
                  </a:lnTo>
                  <a:lnTo>
                    <a:pt x="1486706" y="723085"/>
                  </a:lnTo>
                  <a:lnTo>
                    <a:pt x="1503715" y="726173"/>
                  </a:lnTo>
                  <a:lnTo>
                    <a:pt x="1521208" y="724782"/>
                  </a:lnTo>
                  <a:lnTo>
                    <a:pt x="2111199" y="604907"/>
                  </a:lnTo>
                  <a:lnTo>
                    <a:pt x="2150587" y="588102"/>
                  </a:lnTo>
                  <a:lnTo>
                    <a:pt x="2180218" y="558634"/>
                  </a:lnTo>
                  <a:lnTo>
                    <a:pt x="2197514" y="520232"/>
                  </a:lnTo>
                  <a:lnTo>
                    <a:pt x="2199191" y="489540"/>
                  </a:lnTo>
                  <a:lnTo>
                    <a:pt x="1550787" y="489540"/>
                  </a:lnTo>
                  <a:lnTo>
                    <a:pt x="1489587" y="427183"/>
                  </a:lnTo>
                  <a:close/>
                </a:path>
                <a:path w="2200275" h="2595879">
                  <a:moveTo>
                    <a:pt x="2111060" y="379137"/>
                  </a:moveTo>
                  <a:lnTo>
                    <a:pt x="2063905" y="379545"/>
                  </a:lnTo>
                  <a:lnTo>
                    <a:pt x="1550787" y="489540"/>
                  </a:lnTo>
                  <a:lnTo>
                    <a:pt x="2199191" y="489540"/>
                  </a:lnTo>
                  <a:lnTo>
                    <a:pt x="2199896" y="476624"/>
                  </a:lnTo>
                  <a:lnTo>
                    <a:pt x="2183973" y="431184"/>
                  </a:lnTo>
                  <a:lnTo>
                    <a:pt x="2152722" y="397519"/>
                  </a:lnTo>
                  <a:lnTo>
                    <a:pt x="2111060" y="379137"/>
                  </a:lnTo>
                  <a:close/>
                </a:path>
              </a:pathLst>
            </a:custGeom>
            <a:solidFill>
              <a:srgbClr val="62C3A5"/>
            </a:solidFill>
          </p:spPr>
          <p:txBody>
            <a:bodyPr wrap="square" lIns="0" tIns="0" rIns="0" bIns="0" rtlCol="0"/>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5" name="object 9"/>
            <p:cNvSpPr/>
            <p:nvPr/>
          </p:nvSpPr>
          <p:spPr>
            <a:xfrm>
              <a:off x="2062516" y="3028354"/>
              <a:ext cx="100074" cy="102527"/>
            </a:xfrm>
            <a:custGeom>
              <a:avLst/>
              <a:gdLst/>
              <a:ahLst/>
              <a:cxnLst/>
              <a:rect l="l" t="t" r="r" b="b"/>
              <a:pathLst>
                <a:path w="621665" h="636904">
                  <a:moveTo>
                    <a:pt x="310807" y="0"/>
                  </a:moveTo>
                  <a:lnTo>
                    <a:pt x="264878" y="3449"/>
                  </a:lnTo>
                  <a:lnTo>
                    <a:pt x="221042" y="13470"/>
                  </a:lnTo>
                  <a:lnTo>
                    <a:pt x="179779" y="29570"/>
                  </a:lnTo>
                  <a:lnTo>
                    <a:pt x="141569" y="51257"/>
                  </a:lnTo>
                  <a:lnTo>
                    <a:pt x="106895" y="78039"/>
                  </a:lnTo>
                  <a:lnTo>
                    <a:pt x="76236" y="109425"/>
                  </a:lnTo>
                  <a:lnTo>
                    <a:pt x="50073" y="144921"/>
                  </a:lnTo>
                  <a:lnTo>
                    <a:pt x="28887" y="184035"/>
                  </a:lnTo>
                  <a:lnTo>
                    <a:pt x="13159" y="226277"/>
                  </a:lnTo>
                  <a:lnTo>
                    <a:pt x="3369" y="271154"/>
                  </a:lnTo>
                  <a:lnTo>
                    <a:pt x="0" y="318173"/>
                  </a:lnTo>
                  <a:lnTo>
                    <a:pt x="3369" y="365189"/>
                  </a:lnTo>
                  <a:lnTo>
                    <a:pt x="13159" y="410063"/>
                  </a:lnTo>
                  <a:lnTo>
                    <a:pt x="28887" y="452304"/>
                  </a:lnTo>
                  <a:lnTo>
                    <a:pt x="50073" y="491419"/>
                  </a:lnTo>
                  <a:lnTo>
                    <a:pt x="76236" y="526916"/>
                  </a:lnTo>
                  <a:lnTo>
                    <a:pt x="106895" y="558302"/>
                  </a:lnTo>
                  <a:lnTo>
                    <a:pt x="141569" y="585085"/>
                  </a:lnTo>
                  <a:lnTo>
                    <a:pt x="179779" y="606773"/>
                  </a:lnTo>
                  <a:lnTo>
                    <a:pt x="221042" y="622874"/>
                  </a:lnTo>
                  <a:lnTo>
                    <a:pt x="264878" y="632896"/>
                  </a:lnTo>
                  <a:lnTo>
                    <a:pt x="310807" y="636346"/>
                  </a:lnTo>
                  <a:lnTo>
                    <a:pt x="356735" y="632896"/>
                  </a:lnTo>
                  <a:lnTo>
                    <a:pt x="400571" y="622874"/>
                  </a:lnTo>
                  <a:lnTo>
                    <a:pt x="441835" y="606773"/>
                  </a:lnTo>
                  <a:lnTo>
                    <a:pt x="480044" y="585085"/>
                  </a:lnTo>
                  <a:lnTo>
                    <a:pt x="514719" y="558302"/>
                  </a:lnTo>
                  <a:lnTo>
                    <a:pt x="545378" y="526916"/>
                  </a:lnTo>
                  <a:lnTo>
                    <a:pt x="571541" y="491419"/>
                  </a:lnTo>
                  <a:lnTo>
                    <a:pt x="592726" y="452304"/>
                  </a:lnTo>
                  <a:lnTo>
                    <a:pt x="608454" y="410063"/>
                  </a:lnTo>
                  <a:lnTo>
                    <a:pt x="618244" y="365189"/>
                  </a:lnTo>
                  <a:lnTo>
                    <a:pt x="621614" y="318173"/>
                  </a:lnTo>
                  <a:lnTo>
                    <a:pt x="618244" y="271154"/>
                  </a:lnTo>
                  <a:lnTo>
                    <a:pt x="608454" y="226277"/>
                  </a:lnTo>
                  <a:lnTo>
                    <a:pt x="592726" y="184035"/>
                  </a:lnTo>
                  <a:lnTo>
                    <a:pt x="571541" y="144921"/>
                  </a:lnTo>
                  <a:lnTo>
                    <a:pt x="545378" y="109425"/>
                  </a:lnTo>
                  <a:lnTo>
                    <a:pt x="514719" y="78039"/>
                  </a:lnTo>
                  <a:lnTo>
                    <a:pt x="480044" y="51257"/>
                  </a:lnTo>
                  <a:lnTo>
                    <a:pt x="441835" y="29570"/>
                  </a:lnTo>
                  <a:lnTo>
                    <a:pt x="400571" y="13470"/>
                  </a:lnTo>
                  <a:lnTo>
                    <a:pt x="356735" y="3449"/>
                  </a:lnTo>
                  <a:lnTo>
                    <a:pt x="310807" y="0"/>
                  </a:lnTo>
                  <a:close/>
                </a:path>
              </a:pathLst>
            </a:custGeom>
            <a:solidFill>
              <a:srgbClr val="FDD1B0"/>
            </a:solidFill>
          </p:spPr>
          <p:txBody>
            <a:bodyPr wrap="square" lIns="0" tIns="0" rIns="0" bIns="0" rtlCol="0"/>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2" name="Прямоугольник 1"/>
          <p:cNvSpPr/>
          <p:nvPr/>
        </p:nvSpPr>
        <p:spPr>
          <a:xfrm>
            <a:off x="3888648" y="643969"/>
            <a:ext cx="4572000" cy="2862322"/>
          </a:xfrm>
          <a:prstGeom prst="rect">
            <a:avLst/>
          </a:prstGeom>
        </p:spPr>
        <p:txBody>
          <a:bodyPr>
            <a:spAutoFit/>
          </a:bodyPr>
          <a:lstStyle/>
          <a:p>
            <a:r>
              <a:rPr lang="ru-RU" b="1" dirty="0"/>
              <a:t>Экстренное торможение </a:t>
            </a:r>
            <a:r>
              <a:rPr lang="ru-RU" dirty="0"/>
              <a:t>— торможение, применяемое для остановки транспортного </a:t>
            </a:r>
            <a:r>
              <a:rPr lang="ru-RU" dirty="0" smtClean="0"/>
              <a:t>средства</a:t>
            </a:r>
            <a:r>
              <a:rPr lang="en-US" dirty="0" smtClean="0"/>
              <a:t> </a:t>
            </a:r>
            <a:r>
              <a:rPr lang="ru-RU" dirty="0" smtClean="0"/>
              <a:t>при </a:t>
            </a:r>
            <a:r>
              <a:rPr lang="ru-RU" dirty="0"/>
              <a:t>критических ситуациях, связанных с дефицитом </a:t>
            </a:r>
            <a:r>
              <a:rPr lang="ru-RU" dirty="0" smtClean="0"/>
              <a:t>времени и расстояния или  избытком скорости.</a:t>
            </a:r>
            <a:endParaRPr lang="ru-RU" dirty="0"/>
          </a:p>
          <a:p>
            <a:endParaRPr lang="ru-RU" b="1" dirty="0" smtClean="0"/>
          </a:p>
          <a:p>
            <a:r>
              <a:rPr lang="ru-RU" b="1" dirty="0" smtClean="0"/>
              <a:t>Причиной </a:t>
            </a:r>
            <a:r>
              <a:rPr lang="ru-RU" b="1" dirty="0"/>
              <a:t>применения крайней меры</a:t>
            </a:r>
            <a:r>
              <a:rPr lang="ru-RU" dirty="0"/>
              <a:t> может </a:t>
            </a:r>
            <a:r>
              <a:rPr lang="ru-RU" dirty="0" smtClean="0"/>
              <a:t>быть</a:t>
            </a:r>
            <a:r>
              <a:rPr lang="en-US" dirty="0" smtClean="0"/>
              <a:t> </a:t>
            </a:r>
            <a:r>
              <a:rPr lang="ru-RU" dirty="0" smtClean="0"/>
              <a:t>как </a:t>
            </a:r>
            <a:r>
              <a:rPr lang="ru-RU" dirty="0"/>
              <a:t>ошибка со стороны водителя, так и неоднозначное поведение пешеходов. </a:t>
            </a:r>
          </a:p>
        </p:txBody>
      </p:sp>
      <p:sp>
        <p:nvSpPr>
          <p:cNvPr id="36" name="Прямоугольник 35"/>
          <p:cNvSpPr/>
          <p:nvPr/>
        </p:nvSpPr>
        <p:spPr>
          <a:xfrm>
            <a:off x="834958" y="5166778"/>
            <a:ext cx="7428230" cy="646331"/>
          </a:xfrm>
          <a:prstGeom prst="rect">
            <a:avLst/>
          </a:prstGeom>
        </p:spPr>
        <p:txBody>
          <a:bodyPr wrap="square">
            <a:spAutoFit/>
          </a:bodyPr>
          <a:lstStyle/>
          <a:p>
            <a:pPr algn="ctr"/>
            <a:r>
              <a:rPr lang="ru-RU" dirty="0"/>
              <a:t>Это прием позволяет в некоторых случаях снизить тяжесть последствий этой ошибки, но не всегда позволит их избежать. </a:t>
            </a:r>
          </a:p>
        </p:txBody>
      </p:sp>
      <p:grpSp>
        <p:nvGrpSpPr>
          <p:cNvPr id="54" name="Группа 53"/>
          <p:cNvGrpSpPr/>
          <p:nvPr/>
        </p:nvGrpSpPr>
        <p:grpSpPr>
          <a:xfrm>
            <a:off x="807052" y="3315401"/>
            <a:ext cx="7523868" cy="1798410"/>
            <a:chOff x="946916" y="3302433"/>
            <a:chExt cx="7523868" cy="1798410"/>
          </a:xfrm>
        </p:grpSpPr>
        <p:sp>
          <p:nvSpPr>
            <p:cNvPr id="6" name="Скругленный прямоугольник 5"/>
            <p:cNvSpPr/>
            <p:nvPr/>
          </p:nvSpPr>
          <p:spPr>
            <a:xfrm>
              <a:off x="1089592" y="4558379"/>
              <a:ext cx="7381192" cy="542464"/>
            </a:xfrm>
            <a:prstGeom prst="roundRect">
              <a:avLst/>
            </a:prstGeom>
            <a:solidFill>
              <a:schemeClr val="tx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араллелограмм 6"/>
            <p:cNvSpPr/>
            <p:nvPr/>
          </p:nvSpPr>
          <p:spPr>
            <a:xfrm>
              <a:off x="6375140" y="4993014"/>
              <a:ext cx="326724" cy="59708"/>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араллелограмм 7"/>
            <p:cNvSpPr/>
            <p:nvPr/>
          </p:nvSpPr>
          <p:spPr>
            <a:xfrm>
              <a:off x="6406480" y="4886355"/>
              <a:ext cx="326724" cy="59708"/>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араллелограмм 8"/>
            <p:cNvSpPr/>
            <p:nvPr/>
          </p:nvSpPr>
          <p:spPr>
            <a:xfrm>
              <a:off x="6436382" y="4781974"/>
              <a:ext cx="326724" cy="59708"/>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араллелограмм 9"/>
            <p:cNvSpPr/>
            <p:nvPr/>
          </p:nvSpPr>
          <p:spPr>
            <a:xfrm>
              <a:off x="6463573" y="4681374"/>
              <a:ext cx="326724" cy="59708"/>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p:cNvSpPr/>
            <p:nvPr/>
          </p:nvSpPr>
          <p:spPr>
            <a:xfrm>
              <a:off x="6486832" y="4582673"/>
              <a:ext cx="326724" cy="59708"/>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p:cNvGrpSpPr/>
            <p:nvPr/>
          </p:nvGrpSpPr>
          <p:grpSpPr>
            <a:xfrm>
              <a:off x="5034679" y="3751620"/>
              <a:ext cx="1592256" cy="844598"/>
              <a:chOff x="3969569" y="2801430"/>
              <a:chExt cx="1219201" cy="646714"/>
            </a:xfrm>
          </p:grpSpPr>
          <p:sp>
            <p:nvSpPr>
              <p:cNvPr id="20" name="Овал 19"/>
              <p:cNvSpPr/>
              <p:nvPr/>
            </p:nvSpPr>
            <p:spPr>
              <a:xfrm>
                <a:off x="4855661" y="3238586"/>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4209213" y="3238586"/>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rot="453193">
                <a:off x="3969569" y="2801430"/>
                <a:ext cx="1219201" cy="646714"/>
                <a:chOff x="3962399" y="2801430"/>
                <a:chExt cx="1219201" cy="646714"/>
              </a:xfrm>
            </p:grpSpPr>
            <p:pic>
              <p:nvPicPr>
                <p:cNvPr id="24" name="Изображение 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2326" r="100000"/>
                          </a14:imgEffect>
                        </a14:imgLayer>
                      </a14:imgProps>
                    </a:ext>
                    <a:ext uri="{28A0092B-C50C-407E-A947-70E740481C1C}">
                      <a14:useLocalDpi xmlns:a14="http://schemas.microsoft.com/office/drawing/2010/main"/>
                    </a:ext>
                  </a:extLst>
                </a:blip>
                <a:srcRect/>
                <a:stretch/>
              </p:blipFill>
              <p:spPr>
                <a:xfrm>
                  <a:off x="3962399" y="2801430"/>
                  <a:ext cx="1219201" cy="646714"/>
                </a:xfrm>
                <a:prstGeom prst="rect">
                  <a:avLst/>
                </a:prstGeom>
              </p:spPr>
            </p:pic>
            <p:sp>
              <p:nvSpPr>
                <p:cNvPr id="25" name="Прямоугольник 24"/>
                <p:cNvSpPr/>
                <p:nvPr/>
              </p:nvSpPr>
              <p:spPr>
                <a:xfrm>
                  <a:off x="4097180" y="3105880"/>
                  <a:ext cx="86096" cy="613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с одним усеченным и одним скругленным углом 25"/>
                <p:cNvSpPr/>
                <p:nvPr/>
              </p:nvSpPr>
              <p:spPr>
                <a:xfrm>
                  <a:off x="5023605" y="3093109"/>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Нашивка 22"/>
              <p:cNvSpPr/>
              <p:nvPr/>
            </p:nvSpPr>
            <p:spPr>
              <a:xfrm rot="588856">
                <a:off x="3979209" y="2997483"/>
                <a:ext cx="112595" cy="106746"/>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3" name="Группа 12"/>
            <p:cNvGrpSpPr/>
            <p:nvPr/>
          </p:nvGrpSpPr>
          <p:grpSpPr>
            <a:xfrm>
              <a:off x="974822" y="3725906"/>
              <a:ext cx="1592256" cy="844598"/>
              <a:chOff x="987255" y="2602217"/>
              <a:chExt cx="1219201" cy="646714"/>
            </a:xfrm>
          </p:grpSpPr>
          <p:pic>
            <p:nvPicPr>
              <p:cNvPr id="15" name="Изображение 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2326" r="100000"/>
                        </a14:imgEffect>
                      </a14:imgLayer>
                    </a14:imgProps>
                  </a:ext>
                  <a:ext uri="{28A0092B-C50C-407E-A947-70E740481C1C}">
                    <a14:useLocalDpi xmlns:a14="http://schemas.microsoft.com/office/drawing/2010/main"/>
                  </a:ext>
                </a:extLst>
              </a:blip>
              <a:srcRect/>
              <a:stretch/>
            </p:blipFill>
            <p:spPr>
              <a:xfrm>
                <a:off x="987255" y="2602217"/>
                <a:ext cx="1219201" cy="646714"/>
              </a:xfrm>
              <a:prstGeom prst="rect">
                <a:avLst/>
              </a:prstGeom>
            </p:spPr>
          </p:pic>
          <p:sp>
            <p:nvSpPr>
              <p:cNvPr id="16" name="Овал 15"/>
              <p:cNvSpPr/>
              <p:nvPr/>
            </p:nvSpPr>
            <p:spPr>
              <a:xfrm>
                <a:off x="1880517"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234069"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122036" y="2906667"/>
                <a:ext cx="86096" cy="613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с одним усеченным и одним скругленным углом 18"/>
              <p:cNvSpPr/>
              <p:nvPr/>
            </p:nvSpPr>
            <p:spPr>
              <a:xfrm>
                <a:off x="2048461" y="2893896"/>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 name="Нашивка 13"/>
            <p:cNvSpPr/>
            <p:nvPr/>
          </p:nvSpPr>
          <p:spPr>
            <a:xfrm>
              <a:off x="946916" y="4071836"/>
              <a:ext cx="142676" cy="189821"/>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39" name="Группа 38"/>
            <p:cNvGrpSpPr/>
            <p:nvPr/>
          </p:nvGrpSpPr>
          <p:grpSpPr>
            <a:xfrm>
              <a:off x="6646477" y="3996149"/>
              <a:ext cx="579536" cy="1051434"/>
              <a:chOff x="6813241" y="3615567"/>
              <a:chExt cx="579536" cy="1051434"/>
            </a:xfrm>
          </p:grpSpPr>
          <p:pic>
            <p:nvPicPr>
              <p:cNvPr id="37" name="Picture 4" descr="https://imageog.flaticon.com/icons/png/512/177/177873.png?size=1200x630f&amp;pad=10,10,10,10&amp;ext=png&amp;bg=FFFFFFFF"/>
              <p:cNvPicPr>
                <a:picLocks noChangeAspect="1" noChangeArrowheads="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6813241" y="3769232"/>
                <a:ext cx="579536" cy="897769"/>
              </a:xfrm>
              <a:prstGeom prst="rect">
                <a:avLst/>
              </a:prstGeom>
              <a:noFill/>
              <a:extLst>
                <a:ext uri="{909E8E84-426E-40DD-AFC4-6F175D3DCCD1}">
                  <a14:hiddenFill xmlns:a14="http://schemas.microsoft.com/office/drawing/2010/main">
                    <a:solidFill>
                      <a:srgbClr val="FFFFFF"/>
                    </a:solidFill>
                  </a14:hiddenFill>
                </a:ext>
              </a:extLst>
            </p:spPr>
          </p:pic>
          <p:sp>
            <p:nvSpPr>
              <p:cNvPr id="38" name="Овал 37"/>
              <p:cNvSpPr/>
              <p:nvPr/>
            </p:nvSpPr>
            <p:spPr>
              <a:xfrm>
                <a:off x="7025318" y="3615567"/>
                <a:ext cx="155381" cy="155381"/>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1" name="Группа 40"/>
            <p:cNvGrpSpPr/>
            <p:nvPr/>
          </p:nvGrpSpPr>
          <p:grpSpPr>
            <a:xfrm>
              <a:off x="3116251" y="3727515"/>
              <a:ext cx="1592256" cy="844598"/>
              <a:chOff x="3969569" y="2801430"/>
              <a:chExt cx="1219201" cy="646714"/>
            </a:xfrm>
          </p:grpSpPr>
          <p:sp>
            <p:nvSpPr>
              <p:cNvPr id="42" name="Овал 41"/>
              <p:cNvSpPr/>
              <p:nvPr/>
            </p:nvSpPr>
            <p:spPr>
              <a:xfrm>
                <a:off x="4855661" y="3238586"/>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4209213" y="3238586"/>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4" name="Группа 43"/>
              <p:cNvGrpSpPr/>
              <p:nvPr/>
            </p:nvGrpSpPr>
            <p:grpSpPr>
              <a:xfrm rot="453193">
                <a:off x="3969569" y="2801430"/>
                <a:ext cx="1219201" cy="646714"/>
                <a:chOff x="3962399" y="2801430"/>
                <a:chExt cx="1219201" cy="646714"/>
              </a:xfrm>
            </p:grpSpPr>
            <p:pic>
              <p:nvPicPr>
                <p:cNvPr id="46" name="Изображение 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2326" r="100000"/>
                          </a14:imgEffect>
                        </a14:imgLayer>
                      </a14:imgProps>
                    </a:ext>
                    <a:ext uri="{28A0092B-C50C-407E-A947-70E740481C1C}">
                      <a14:useLocalDpi xmlns:a14="http://schemas.microsoft.com/office/drawing/2010/main"/>
                    </a:ext>
                  </a:extLst>
                </a:blip>
                <a:srcRect/>
                <a:stretch/>
              </p:blipFill>
              <p:spPr>
                <a:xfrm>
                  <a:off x="3962399" y="2801430"/>
                  <a:ext cx="1219201" cy="646714"/>
                </a:xfrm>
                <a:prstGeom prst="rect">
                  <a:avLst/>
                </a:prstGeom>
              </p:spPr>
            </p:pic>
            <p:sp>
              <p:nvSpPr>
                <p:cNvPr id="47" name="Прямоугольник 46"/>
                <p:cNvSpPr/>
                <p:nvPr/>
              </p:nvSpPr>
              <p:spPr>
                <a:xfrm>
                  <a:off x="4097180" y="3105880"/>
                  <a:ext cx="86096" cy="613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с одним усеченным и одним скругленным углом 47"/>
                <p:cNvSpPr/>
                <p:nvPr/>
              </p:nvSpPr>
              <p:spPr>
                <a:xfrm>
                  <a:off x="5023605" y="3093109"/>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Нашивка 44"/>
              <p:cNvSpPr/>
              <p:nvPr/>
            </p:nvSpPr>
            <p:spPr>
              <a:xfrm rot="588856">
                <a:off x="3979209" y="2997483"/>
                <a:ext cx="112595" cy="106746"/>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cxnSp>
          <p:nvCxnSpPr>
            <p:cNvPr id="50" name="Прямая соединительная линия 49"/>
            <p:cNvCxnSpPr/>
            <p:nvPr/>
          </p:nvCxnSpPr>
          <p:spPr>
            <a:xfrm flipH="1">
              <a:off x="2208082" y="4566892"/>
              <a:ext cx="4173105" cy="163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Picture 2" descr="https://bumper-stickers.ru/26574-thickbox_default/nota.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534842" y="3682736"/>
              <a:ext cx="559478" cy="55947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s://bumper-stickers.ru/26574-thickbox_default/nota.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108399" y="3441794"/>
              <a:ext cx="559478" cy="55947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s://bumper-stickers.ru/26574-thickbox_default/nota.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289072" y="3302433"/>
              <a:ext cx="559478" cy="55947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Номер слайда 2"/>
          <p:cNvSpPr>
            <a:spLocks noGrp="1"/>
          </p:cNvSpPr>
          <p:nvPr>
            <p:ph type="sldNum" sz="quarter" idx="12"/>
          </p:nvPr>
        </p:nvSpPr>
        <p:spPr>
          <a:xfrm>
            <a:off x="6894136" y="6430458"/>
            <a:ext cx="2057400" cy="365125"/>
          </a:xfrm>
        </p:spPr>
        <p:txBody>
          <a:bodyPr/>
          <a:lstStyle/>
          <a:p>
            <a:fld id="{3369C152-4F84-4D6A-B078-1F75A2F2182D}" type="slidenum">
              <a:rPr lang="ru-RU" smtClean="0"/>
              <a:t>305</a:t>
            </a:fld>
            <a:endParaRPr lang="ru-RU" dirty="0"/>
          </a:p>
        </p:txBody>
      </p:sp>
    </p:spTree>
    <p:extLst>
      <p:ext uri="{BB962C8B-B14F-4D97-AF65-F5344CB8AC3E}">
        <p14:creationId xmlns:p14="http://schemas.microsoft.com/office/powerpoint/2010/main" val="3390321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grpSp>
        <p:nvGrpSpPr>
          <p:cNvPr id="3" name="Группа 2"/>
          <p:cNvGrpSpPr/>
          <p:nvPr/>
        </p:nvGrpSpPr>
        <p:grpSpPr>
          <a:xfrm>
            <a:off x="137365" y="1347295"/>
            <a:ext cx="9021907" cy="2944077"/>
            <a:chOff x="133667" y="2134695"/>
            <a:chExt cx="9021907" cy="2944077"/>
          </a:xfrm>
        </p:grpSpPr>
        <p:grpSp>
          <p:nvGrpSpPr>
            <p:cNvPr id="5" name="Группа 4"/>
            <p:cNvGrpSpPr/>
            <p:nvPr/>
          </p:nvGrpSpPr>
          <p:grpSpPr>
            <a:xfrm flipH="1">
              <a:off x="8755479" y="3271407"/>
              <a:ext cx="400095" cy="646714"/>
              <a:chOff x="1806362" y="2602217"/>
              <a:chExt cx="400095" cy="646714"/>
            </a:xfrm>
          </p:grpSpPr>
          <p:pic>
            <p:nvPicPr>
              <p:cNvPr id="39" name="Изображение 2"/>
              <p:cNvPicPr>
                <a:picLocks noChangeAspect="1"/>
              </p:cNvPicPr>
              <p:nvPr/>
            </p:nvPicPr>
            <p:blipFill rotWithShape="1">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a:xfrm>
                <a:off x="1806362" y="2602217"/>
                <a:ext cx="400095" cy="646714"/>
              </a:xfrm>
              <a:prstGeom prst="rect">
                <a:avLst/>
              </a:prstGeom>
            </p:spPr>
          </p:pic>
          <p:sp>
            <p:nvSpPr>
              <p:cNvPr id="40" name="Овал 39"/>
              <p:cNvSpPr/>
              <p:nvPr/>
            </p:nvSpPr>
            <p:spPr>
              <a:xfrm>
                <a:off x="1880517"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с одним усеченным и одним скругленным углом 40"/>
              <p:cNvSpPr/>
              <p:nvPr/>
            </p:nvSpPr>
            <p:spPr>
              <a:xfrm>
                <a:off x="2048461" y="2893896"/>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5"/>
            <p:cNvGrpSpPr/>
            <p:nvPr/>
          </p:nvGrpSpPr>
          <p:grpSpPr>
            <a:xfrm>
              <a:off x="133667" y="3235263"/>
              <a:ext cx="1219201" cy="646714"/>
              <a:chOff x="987255" y="2602217"/>
              <a:chExt cx="1219201" cy="646714"/>
            </a:xfrm>
          </p:grpSpPr>
          <p:pic>
            <p:nvPicPr>
              <p:cNvPr id="34" name="Изображение 2"/>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2326" r="100000"/>
                        </a14:imgEffect>
                      </a14:imgLayer>
                    </a14:imgProps>
                  </a:ext>
                  <a:ext uri="{28A0092B-C50C-407E-A947-70E740481C1C}">
                    <a14:useLocalDpi xmlns:a14="http://schemas.microsoft.com/office/drawing/2010/main"/>
                  </a:ext>
                </a:extLst>
              </a:blip>
              <a:srcRect/>
              <a:stretch/>
            </p:blipFill>
            <p:spPr>
              <a:xfrm>
                <a:off x="987255" y="2602217"/>
                <a:ext cx="1219201" cy="646714"/>
              </a:xfrm>
              <a:prstGeom prst="rect">
                <a:avLst/>
              </a:prstGeom>
            </p:spPr>
          </p:pic>
          <p:sp>
            <p:nvSpPr>
              <p:cNvPr id="35" name="Овал 34"/>
              <p:cNvSpPr/>
              <p:nvPr/>
            </p:nvSpPr>
            <p:spPr>
              <a:xfrm>
                <a:off x="1880517"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1234069"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1122036" y="2906667"/>
                <a:ext cx="86096" cy="613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с одним усеченным и одним скругленным углом 37"/>
              <p:cNvSpPr/>
              <p:nvPr/>
            </p:nvSpPr>
            <p:spPr>
              <a:xfrm>
                <a:off x="2048461" y="2893896"/>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Скругленный прямоугольник 6"/>
            <p:cNvSpPr/>
            <p:nvPr/>
          </p:nvSpPr>
          <p:spPr>
            <a:xfrm>
              <a:off x="246083" y="3881977"/>
              <a:ext cx="8657207" cy="415368"/>
            </a:xfrm>
            <a:prstGeom prst="roundRect">
              <a:avLst/>
            </a:prstGeom>
            <a:solidFill>
              <a:schemeClr val="tx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араллелограмм 7"/>
            <p:cNvSpPr/>
            <p:nvPr/>
          </p:nvSpPr>
          <p:spPr>
            <a:xfrm>
              <a:off x="8079136" y="4214780"/>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араллелограмм 8"/>
            <p:cNvSpPr/>
            <p:nvPr/>
          </p:nvSpPr>
          <p:spPr>
            <a:xfrm>
              <a:off x="8103133" y="4133110"/>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араллелограмм 9"/>
            <p:cNvSpPr/>
            <p:nvPr/>
          </p:nvSpPr>
          <p:spPr>
            <a:xfrm>
              <a:off x="8126029" y="4053185"/>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p:cNvSpPr/>
            <p:nvPr/>
          </p:nvSpPr>
          <p:spPr>
            <a:xfrm>
              <a:off x="8146850" y="3976155"/>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араллелограмм 11"/>
            <p:cNvSpPr/>
            <p:nvPr/>
          </p:nvSpPr>
          <p:spPr>
            <a:xfrm>
              <a:off x="8164659" y="3900579"/>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Нашивка 12"/>
            <p:cNvSpPr/>
            <p:nvPr/>
          </p:nvSpPr>
          <p:spPr>
            <a:xfrm>
              <a:off x="134394" y="3481431"/>
              <a:ext cx="109248" cy="145347"/>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4" name="Picture 2" descr="http://www.pdd24.com/pdd/img/z5.19.1.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777573" y="2561750"/>
              <a:ext cx="69691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Прямая соединительная линия 14"/>
            <p:cNvCxnSpPr/>
            <p:nvPr/>
          </p:nvCxnSpPr>
          <p:spPr>
            <a:xfrm flipH="1">
              <a:off x="8134760" y="3258662"/>
              <a:ext cx="0" cy="5984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Группа 15"/>
            <p:cNvGrpSpPr/>
            <p:nvPr/>
          </p:nvGrpSpPr>
          <p:grpSpPr>
            <a:xfrm flipH="1">
              <a:off x="8329352" y="3632503"/>
              <a:ext cx="390432" cy="704660"/>
              <a:chOff x="-3113903" y="148902"/>
              <a:chExt cx="3138617" cy="5664646"/>
            </a:xfrm>
          </p:grpSpPr>
          <p:pic>
            <p:nvPicPr>
              <p:cNvPr id="32" name="Picture 4" descr="https://imageog.flaticon.com/icons/png/512/177/177873.png?size=1200x630f&amp;pad=10,10,10,10&amp;ext=png&amp;bg=FFFFFFFF"/>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3113903" y="951470"/>
                <a:ext cx="3138617" cy="4862078"/>
              </a:xfrm>
              <a:prstGeom prst="rect">
                <a:avLst/>
              </a:prstGeom>
              <a:noFill/>
              <a:extLst>
                <a:ext uri="{909E8E84-426E-40DD-AFC4-6F175D3DCCD1}">
                  <a14:hiddenFill xmlns:a14="http://schemas.microsoft.com/office/drawing/2010/main">
                    <a:solidFill>
                      <a:srgbClr val="FFFFFF"/>
                    </a:solidFill>
                  </a14:hiddenFill>
                </a:ext>
              </a:extLst>
            </p:spPr>
          </p:pic>
          <p:sp>
            <p:nvSpPr>
              <p:cNvPr id="33" name="Овал 32"/>
              <p:cNvSpPr/>
              <p:nvPr/>
            </p:nvSpPr>
            <p:spPr>
              <a:xfrm>
                <a:off x="-1816443" y="148902"/>
                <a:ext cx="841503" cy="8415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18" name="Прямая со стрелкой 17"/>
            <p:cNvCxnSpPr/>
            <p:nvPr/>
          </p:nvCxnSpPr>
          <p:spPr>
            <a:xfrm flipH="1">
              <a:off x="1340573" y="4404776"/>
              <a:ext cx="720551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7765278" y="4664265"/>
              <a:ext cx="112571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4559705" y="4904416"/>
              <a:ext cx="398638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317474" y="3004581"/>
              <a:ext cx="0" cy="1412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4572000" y="3120254"/>
              <a:ext cx="0" cy="1784162"/>
            </a:xfrm>
            <a:prstGeom prst="line">
              <a:avLst/>
            </a:prstGeom>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5186843" y="4235283"/>
              <a:ext cx="348712" cy="348712"/>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a:t>
              </a:r>
              <a:endParaRPr lang="ru-RU" dirty="0">
                <a:solidFill>
                  <a:schemeClr val="tx1"/>
                </a:solidFill>
              </a:endParaRPr>
            </a:p>
          </p:txBody>
        </p:sp>
        <p:sp>
          <p:nvSpPr>
            <p:cNvPr id="24" name="Овал 23"/>
            <p:cNvSpPr/>
            <p:nvPr/>
          </p:nvSpPr>
          <p:spPr>
            <a:xfrm>
              <a:off x="8226347" y="4480240"/>
              <a:ext cx="348712" cy="348712"/>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2</a:t>
              </a:r>
            </a:p>
          </p:txBody>
        </p:sp>
        <p:sp>
          <p:nvSpPr>
            <p:cNvPr id="25" name="Овал 24"/>
            <p:cNvSpPr/>
            <p:nvPr/>
          </p:nvSpPr>
          <p:spPr>
            <a:xfrm>
              <a:off x="5869958" y="4730060"/>
              <a:ext cx="348712" cy="348712"/>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3</a:t>
              </a:r>
            </a:p>
          </p:txBody>
        </p:sp>
        <p:sp>
          <p:nvSpPr>
            <p:cNvPr id="26" name="TextBox 25"/>
            <p:cNvSpPr txBox="1"/>
            <p:nvPr/>
          </p:nvSpPr>
          <p:spPr>
            <a:xfrm>
              <a:off x="2064094" y="2134695"/>
              <a:ext cx="1857047" cy="584775"/>
            </a:xfrm>
            <a:prstGeom prst="rect">
              <a:avLst/>
            </a:prstGeom>
            <a:noFill/>
          </p:spPr>
          <p:txBody>
            <a:bodyPr wrap="none" rtlCol="0">
              <a:spAutoFit/>
            </a:bodyPr>
            <a:lstStyle/>
            <a:p>
              <a:pPr algn="ctr"/>
              <a:r>
                <a:rPr lang="ru-RU" sz="1600" b="1" dirty="0" smtClean="0"/>
                <a:t>Место где заметил</a:t>
              </a:r>
            </a:p>
            <a:p>
              <a:pPr algn="ctr"/>
              <a:r>
                <a:rPr lang="ru-RU" sz="1600" b="1" dirty="0" smtClean="0"/>
                <a:t> автомобиль</a:t>
              </a:r>
              <a:endParaRPr lang="ru-RU" sz="1600" b="1" dirty="0"/>
            </a:p>
          </p:txBody>
        </p:sp>
        <p:cxnSp>
          <p:nvCxnSpPr>
            <p:cNvPr id="27" name="Прямая со стрелкой 26"/>
            <p:cNvCxnSpPr/>
            <p:nvPr/>
          </p:nvCxnSpPr>
          <p:spPr>
            <a:xfrm>
              <a:off x="1317474" y="3554104"/>
              <a:ext cx="3254526"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Скругленный прямоугольник 27"/>
            <p:cNvSpPr/>
            <p:nvPr/>
          </p:nvSpPr>
          <p:spPr>
            <a:xfrm>
              <a:off x="1980815" y="2138112"/>
              <a:ext cx="2027048" cy="6271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 стрелкой 28"/>
            <p:cNvCxnSpPr>
              <a:stCxn id="28" idx="2"/>
            </p:cNvCxnSpPr>
            <p:nvPr/>
          </p:nvCxnSpPr>
          <p:spPr>
            <a:xfrm flipH="1">
              <a:off x="1319467" y="2765219"/>
              <a:ext cx="1674872" cy="2393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28" idx="2"/>
            </p:cNvCxnSpPr>
            <p:nvPr/>
          </p:nvCxnSpPr>
          <p:spPr>
            <a:xfrm>
              <a:off x="2994339" y="2765219"/>
              <a:ext cx="1579653" cy="3550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01287" y="3184738"/>
              <a:ext cx="2535951" cy="369332"/>
            </a:xfrm>
            <a:prstGeom prst="rect">
              <a:avLst/>
            </a:prstGeom>
            <a:noFill/>
          </p:spPr>
          <p:txBody>
            <a:bodyPr wrap="none" rtlCol="0">
              <a:spAutoFit/>
            </a:bodyPr>
            <a:lstStyle/>
            <a:p>
              <a:r>
                <a:rPr lang="ru-RU" b="1" dirty="0" smtClean="0"/>
                <a:t>Скорость приближения</a:t>
              </a:r>
              <a:endParaRPr lang="ru-RU" b="1" dirty="0"/>
            </a:p>
          </p:txBody>
        </p:sp>
      </p:grpSp>
      <p:grpSp>
        <p:nvGrpSpPr>
          <p:cNvPr id="42" name="Группа 41"/>
          <p:cNvGrpSpPr/>
          <p:nvPr/>
        </p:nvGrpSpPr>
        <p:grpSpPr>
          <a:xfrm>
            <a:off x="445479" y="4788971"/>
            <a:ext cx="8410393" cy="968626"/>
            <a:chOff x="380481" y="5148056"/>
            <a:chExt cx="8410393" cy="968626"/>
          </a:xfrm>
        </p:grpSpPr>
        <p:sp>
          <p:nvSpPr>
            <p:cNvPr id="43" name="TextBox 42"/>
            <p:cNvSpPr txBox="1"/>
            <p:nvPr/>
          </p:nvSpPr>
          <p:spPr>
            <a:xfrm>
              <a:off x="411404" y="5237824"/>
              <a:ext cx="8247080" cy="830997"/>
            </a:xfrm>
            <a:prstGeom prst="rect">
              <a:avLst/>
            </a:prstGeom>
            <a:noFill/>
          </p:spPr>
          <p:txBody>
            <a:bodyPr wrap="square" rtlCol="0">
              <a:spAutoFit/>
            </a:bodyPr>
            <a:lstStyle/>
            <a:p>
              <a:pPr algn="ctr"/>
              <a:r>
                <a:rPr lang="ru-RU" sz="2400" b="1" dirty="0" smtClean="0"/>
                <a:t>СМОТРИ: Налево – </a:t>
              </a:r>
              <a:r>
                <a:rPr lang="ru-RU" sz="2400" b="1" dirty="0"/>
                <a:t>направо – </a:t>
              </a:r>
              <a:r>
                <a:rPr lang="ru-RU" sz="2400" b="1" dirty="0" smtClean="0"/>
                <a:t>и вновь налево. </a:t>
              </a:r>
            </a:p>
            <a:p>
              <a:pPr algn="ctr"/>
              <a:r>
                <a:rPr lang="ru-RU" sz="2400" b="1" dirty="0" smtClean="0"/>
                <a:t>На пересечении проезжих частей не забудь оглянуться</a:t>
              </a:r>
              <a:r>
                <a:rPr lang="en-US" sz="2400" b="1" dirty="0" smtClean="0"/>
                <a:t>!</a:t>
              </a:r>
              <a:endParaRPr lang="ru-RU" sz="2400" b="1" dirty="0"/>
            </a:p>
          </p:txBody>
        </p:sp>
        <p:sp>
          <p:nvSpPr>
            <p:cNvPr id="44" name="Прямоугольник 43"/>
            <p:cNvSpPr/>
            <p:nvPr/>
          </p:nvSpPr>
          <p:spPr>
            <a:xfrm>
              <a:off x="380481" y="5148056"/>
              <a:ext cx="8410393" cy="9686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TextBox 44"/>
          <p:cNvSpPr txBox="1"/>
          <p:nvPr/>
        </p:nvSpPr>
        <p:spPr>
          <a:xfrm>
            <a:off x="243396" y="536925"/>
            <a:ext cx="8657207" cy="584775"/>
          </a:xfrm>
          <a:prstGeom prst="rect">
            <a:avLst/>
          </a:prstGeom>
          <a:noFill/>
        </p:spPr>
        <p:txBody>
          <a:bodyPr wrap="square" rtlCol="0">
            <a:spAutoFit/>
          </a:bodyPr>
          <a:lstStyle/>
          <a:p>
            <a:r>
              <a:rPr lang="ru-RU" sz="1600" i="1" dirty="0"/>
              <a:t>П</a:t>
            </a:r>
            <a:r>
              <a:rPr lang="ru-RU" sz="1600" i="1" dirty="0" smtClean="0"/>
              <a:t>ешеход может реализовать свое право на преимущество</a:t>
            </a:r>
            <a:r>
              <a:rPr lang="en-US" sz="1600" i="1" dirty="0" smtClean="0"/>
              <a:t> </a:t>
            </a:r>
            <a:r>
              <a:rPr lang="ru-RU" sz="1600" i="1" dirty="0" smtClean="0"/>
              <a:t>только после того, как оценит возможности автомобиля к остановке. Удаленность и скорость. Из 4.5 ПДД</a:t>
            </a:r>
            <a:r>
              <a:rPr lang="en-US" sz="1600" i="1" dirty="0" smtClean="0"/>
              <a:t> </a:t>
            </a:r>
            <a:r>
              <a:rPr lang="ru-RU" sz="1600" i="1" dirty="0" smtClean="0"/>
              <a:t>РФ</a:t>
            </a:r>
          </a:p>
        </p:txBody>
      </p:sp>
      <p:sp>
        <p:nvSpPr>
          <p:cNvPr id="2" name="Номер слайда 1"/>
          <p:cNvSpPr>
            <a:spLocks noGrp="1"/>
          </p:cNvSpPr>
          <p:nvPr>
            <p:ph type="sldNum" sz="quarter" idx="12"/>
          </p:nvPr>
        </p:nvSpPr>
        <p:spPr>
          <a:xfrm>
            <a:off x="6954547" y="6485836"/>
            <a:ext cx="2057400" cy="365125"/>
          </a:xfrm>
        </p:spPr>
        <p:txBody>
          <a:bodyPr/>
          <a:lstStyle/>
          <a:p>
            <a:fld id="{3369C152-4F84-4D6A-B078-1F75A2F2182D}" type="slidenum">
              <a:rPr lang="ru-RU" smtClean="0"/>
              <a:t>306</a:t>
            </a:fld>
            <a:endParaRPr lang="ru-RU" dirty="0"/>
          </a:p>
        </p:txBody>
      </p:sp>
    </p:spTree>
    <p:extLst>
      <p:ext uri="{BB962C8B-B14F-4D97-AF65-F5344CB8AC3E}">
        <p14:creationId xmlns:p14="http://schemas.microsoft.com/office/powerpoint/2010/main" val="1564618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sp>
        <p:nvSpPr>
          <p:cNvPr id="3" name="TextBox 3"/>
          <p:cNvSpPr txBox="1">
            <a:spLocks noChangeArrowheads="1"/>
          </p:cNvSpPr>
          <p:nvPr/>
        </p:nvSpPr>
        <p:spPr bwMode="auto">
          <a:xfrm>
            <a:off x="704742" y="1358774"/>
            <a:ext cx="4246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800" b="1" dirty="0"/>
              <a:t>Чем позже водитель замечает пешехода, тем выше риск </a:t>
            </a:r>
            <a:r>
              <a:rPr lang="ru-RU" altLang="ru-RU" sz="1800" b="1" dirty="0" smtClean="0"/>
              <a:t>аварии.</a:t>
            </a:r>
            <a:endParaRPr lang="ru-RU" altLang="ru-RU" sz="1800" b="1" dirty="0"/>
          </a:p>
        </p:txBody>
      </p:sp>
      <p:sp>
        <p:nvSpPr>
          <p:cNvPr id="5" name="TextBox 4"/>
          <p:cNvSpPr txBox="1"/>
          <p:nvPr/>
        </p:nvSpPr>
        <p:spPr>
          <a:xfrm>
            <a:off x="725284" y="2005105"/>
            <a:ext cx="4311758" cy="1754326"/>
          </a:xfrm>
          <a:prstGeom prst="rect">
            <a:avLst/>
          </a:prstGeom>
          <a:noFill/>
        </p:spPr>
        <p:txBody>
          <a:bodyPr wrap="none">
            <a:spAutoFit/>
          </a:bodyPr>
          <a:lstStyle/>
          <a:p>
            <a:pPr eaLnBrk="1" fontAlgn="auto" hangingPunct="1">
              <a:spcBef>
                <a:spcPts val="0"/>
              </a:spcBef>
              <a:spcAft>
                <a:spcPts val="0"/>
              </a:spcAft>
              <a:defRPr/>
            </a:pPr>
            <a:r>
              <a:rPr lang="ru-RU" b="1" dirty="0">
                <a:latin typeface="+mn-lt"/>
                <a:cs typeface="+mn-cs"/>
              </a:rPr>
              <a:t>Предметы, ограничивающие видимость </a:t>
            </a:r>
          </a:p>
          <a:p>
            <a:pPr eaLnBrk="1" fontAlgn="auto" hangingPunct="1">
              <a:spcBef>
                <a:spcPts val="0"/>
              </a:spcBef>
              <a:spcAft>
                <a:spcPts val="0"/>
              </a:spcAft>
              <a:defRPr/>
            </a:pPr>
            <a:r>
              <a:rPr lang="ru-RU" b="1" dirty="0">
                <a:latin typeface="+mn-lt"/>
                <a:cs typeface="+mn-cs"/>
              </a:rPr>
              <a:t>на пешеходном переходе:</a:t>
            </a:r>
          </a:p>
          <a:p>
            <a:pPr marL="285750" indent="-285750" eaLnBrk="1" fontAlgn="auto" hangingPunct="1">
              <a:spcBef>
                <a:spcPts val="0"/>
              </a:spcBef>
              <a:spcAft>
                <a:spcPts val="0"/>
              </a:spcAft>
              <a:buFont typeface="Arial" panose="020B0604020202020204" pitchFamily="34" charset="0"/>
              <a:buChar char="•"/>
              <a:defRPr/>
            </a:pPr>
            <a:r>
              <a:rPr lang="ru-RU" dirty="0">
                <a:latin typeface="+mn-lt"/>
                <a:cs typeface="+mn-cs"/>
              </a:rPr>
              <a:t>Припаркованные автомобили</a:t>
            </a:r>
          </a:p>
          <a:p>
            <a:pPr marL="285750" indent="-285750" eaLnBrk="1" fontAlgn="auto" hangingPunct="1">
              <a:spcBef>
                <a:spcPts val="0"/>
              </a:spcBef>
              <a:spcAft>
                <a:spcPts val="0"/>
              </a:spcAft>
              <a:buFont typeface="Arial" panose="020B0604020202020204" pitchFamily="34" charset="0"/>
              <a:buChar char="•"/>
              <a:defRPr/>
            </a:pPr>
            <a:r>
              <a:rPr lang="ru-RU" dirty="0">
                <a:latin typeface="+mn-lt"/>
                <a:cs typeface="+mn-cs"/>
              </a:rPr>
              <a:t>Кусты и ограждения</a:t>
            </a:r>
          </a:p>
          <a:p>
            <a:pPr marL="285750" indent="-285750" eaLnBrk="1" fontAlgn="auto" hangingPunct="1">
              <a:spcBef>
                <a:spcPts val="0"/>
              </a:spcBef>
              <a:spcAft>
                <a:spcPts val="0"/>
              </a:spcAft>
              <a:buFont typeface="Arial" panose="020B0604020202020204" pitchFamily="34" charset="0"/>
              <a:buChar char="•"/>
              <a:defRPr/>
            </a:pPr>
            <a:r>
              <a:rPr lang="ru-RU" dirty="0">
                <a:latin typeface="+mn-lt"/>
                <a:cs typeface="+mn-cs"/>
              </a:rPr>
              <a:t>Рекламные щиты</a:t>
            </a:r>
          </a:p>
          <a:p>
            <a:pPr marL="285750" indent="-285750" eaLnBrk="1" fontAlgn="auto" hangingPunct="1">
              <a:spcBef>
                <a:spcPts val="0"/>
              </a:spcBef>
              <a:spcAft>
                <a:spcPts val="0"/>
              </a:spcAft>
              <a:buFont typeface="Arial" panose="020B0604020202020204" pitchFamily="34" charset="0"/>
              <a:buChar char="•"/>
              <a:defRPr/>
            </a:pPr>
            <a:r>
              <a:rPr lang="ru-RU" dirty="0">
                <a:latin typeface="+mn-lt"/>
                <a:cs typeface="+mn-cs"/>
              </a:rPr>
              <a:t>Ремонт </a:t>
            </a:r>
            <a:r>
              <a:rPr lang="ru-RU" dirty="0" smtClean="0">
                <a:latin typeface="+mn-lt"/>
                <a:cs typeface="+mn-cs"/>
              </a:rPr>
              <a:t>дороги</a:t>
            </a:r>
            <a:endParaRPr lang="ru-RU" dirty="0">
              <a:latin typeface="+mn-lt"/>
              <a:cs typeface="+mn-cs"/>
            </a:endParaRPr>
          </a:p>
        </p:txBody>
      </p:sp>
      <p:sp>
        <p:nvSpPr>
          <p:cNvPr id="6" name="Прямоугольник 5"/>
          <p:cNvSpPr/>
          <p:nvPr/>
        </p:nvSpPr>
        <p:spPr>
          <a:xfrm>
            <a:off x="704741" y="3641008"/>
            <a:ext cx="4572000" cy="1477328"/>
          </a:xfrm>
          <a:prstGeom prst="rect">
            <a:avLst/>
          </a:prstGeom>
        </p:spPr>
        <p:txBody>
          <a:bodyPr>
            <a:spAutoFit/>
          </a:bodyPr>
          <a:lstStyle/>
          <a:p>
            <a:pPr eaLnBrk="1" fontAlgn="auto" hangingPunct="1">
              <a:spcBef>
                <a:spcPts val="0"/>
              </a:spcBef>
              <a:spcAft>
                <a:spcPts val="0"/>
              </a:spcAft>
              <a:defRPr/>
            </a:pPr>
            <a:r>
              <a:rPr lang="ru-RU" b="1" dirty="0">
                <a:latin typeface="+mn-lt"/>
                <a:cs typeface="+mn-cs"/>
              </a:rPr>
              <a:t>Общественный транспорт</a:t>
            </a:r>
          </a:p>
          <a:p>
            <a:pPr marL="285750" indent="-285750" eaLnBrk="1" fontAlgn="auto" hangingPunct="1">
              <a:spcBef>
                <a:spcPts val="0"/>
              </a:spcBef>
              <a:spcAft>
                <a:spcPts val="0"/>
              </a:spcAft>
              <a:buFont typeface="Arial" panose="020B0604020202020204" pitchFamily="34" charset="0"/>
              <a:buChar char="•"/>
              <a:defRPr/>
            </a:pPr>
            <a:r>
              <a:rPr lang="ru-RU" dirty="0">
                <a:latin typeface="+mn-lt"/>
                <a:cs typeface="+mn-cs"/>
              </a:rPr>
              <a:t>Выход </a:t>
            </a:r>
            <a:r>
              <a:rPr lang="ru-RU" dirty="0" smtClean="0">
                <a:latin typeface="+mn-lt"/>
                <a:cs typeface="+mn-cs"/>
              </a:rPr>
              <a:t>из</a:t>
            </a:r>
            <a:r>
              <a:rPr lang="en-US" dirty="0" smtClean="0">
                <a:latin typeface="+mn-lt"/>
                <a:cs typeface="+mn-cs"/>
              </a:rPr>
              <a:t>-</a:t>
            </a:r>
            <a:r>
              <a:rPr lang="ru-RU" dirty="0" smtClean="0">
                <a:latin typeface="+mn-lt"/>
                <a:cs typeface="+mn-cs"/>
              </a:rPr>
              <a:t>за </a:t>
            </a:r>
            <a:r>
              <a:rPr lang="ru-RU" dirty="0">
                <a:latin typeface="+mn-lt"/>
                <a:cs typeface="+mn-cs"/>
              </a:rPr>
              <a:t>транспорта</a:t>
            </a:r>
          </a:p>
          <a:p>
            <a:pPr marL="285750" indent="-285750" eaLnBrk="1" fontAlgn="auto" hangingPunct="1">
              <a:spcBef>
                <a:spcPts val="0"/>
              </a:spcBef>
              <a:spcAft>
                <a:spcPts val="0"/>
              </a:spcAft>
              <a:buFont typeface="Arial" panose="020B0604020202020204" pitchFamily="34" charset="0"/>
              <a:buChar char="•"/>
              <a:defRPr/>
            </a:pPr>
            <a:r>
              <a:rPr lang="ru-RU" dirty="0">
                <a:latin typeface="+mn-lt"/>
                <a:cs typeface="+mn-cs"/>
              </a:rPr>
              <a:t>Движение к остановке на проезжей части</a:t>
            </a:r>
          </a:p>
          <a:p>
            <a:pPr marL="285750" indent="-285750" eaLnBrk="1" fontAlgn="auto" hangingPunct="1">
              <a:spcBef>
                <a:spcPts val="0"/>
              </a:spcBef>
              <a:spcAft>
                <a:spcPts val="0"/>
              </a:spcAft>
              <a:buFont typeface="Arial" panose="020B0604020202020204" pitchFamily="34" charset="0"/>
              <a:buChar char="•"/>
              <a:defRPr/>
            </a:pPr>
            <a:r>
              <a:rPr lang="ru-RU" dirty="0">
                <a:latin typeface="+mn-lt"/>
                <a:cs typeface="+mn-cs"/>
              </a:rPr>
              <a:t>Слепые зоны крупных автомобилей</a:t>
            </a:r>
          </a:p>
          <a:p>
            <a:pPr eaLnBrk="1" fontAlgn="auto" hangingPunct="1">
              <a:spcBef>
                <a:spcPts val="0"/>
              </a:spcBef>
              <a:spcAft>
                <a:spcPts val="0"/>
              </a:spcAft>
              <a:defRPr/>
            </a:pPr>
            <a:endParaRPr lang="ru-RU" dirty="0">
              <a:latin typeface="+mn-lt"/>
              <a:cs typeface="+mn-cs"/>
            </a:endParaRPr>
          </a:p>
        </p:txBody>
      </p:sp>
      <p:sp>
        <p:nvSpPr>
          <p:cNvPr id="7" name="Прямоугольник 6"/>
          <p:cNvSpPr/>
          <p:nvPr/>
        </p:nvSpPr>
        <p:spPr>
          <a:xfrm>
            <a:off x="715511" y="4738977"/>
            <a:ext cx="3377976" cy="923330"/>
          </a:xfrm>
          <a:prstGeom prst="rect">
            <a:avLst/>
          </a:prstGeom>
        </p:spPr>
        <p:txBody>
          <a:bodyPr wrap="none">
            <a:spAutoFit/>
          </a:bodyPr>
          <a:lstStyle/>
          <a:p>
            <a:pPr eaLnBrk="1" fontAlgn="auto" hangingPunct="1">
              <a:spcBef>
                <a:spcPts val="0"/>
              </a:spcBef>
              <a:spcAft>
                <a:spcPts val="0"/>
              </a:spcAft>
              <a:defRPr/>
            </a:pPr>
            <a:r>
              <a:rPr lang="ru-RU" b="1" dirty="0">
                <a:latin typeface="+mn-lt"/>
                <a:cs typeface="+mn-cs"/>
              </a:rPr>
              <a:t>Возможности осмотра:</a:t>
            </a:r>
          </a:p>
          <a:p>
            <a:pPr marL="285750" indent="-285750" eaLnBrk="1" fontAlgn="auto" hangingPunct="1">
              <a:spcBef>
                <a:spcPts val="0"/>
              </a:spcBef>
              <a:spcAft>
                <a:spcPts val="0"/>
              </a:spcAft>
              <a:buFont typeface="Arial" panose="020B0604020202020204" pitchFamily="34" charset="0"/>
              <a:buChar char="•"/>
              <a:defRPr/>
            </a:pPr>
            <a:r>
              <a:rPr lang="ru-RU" dirty="0">
                <a:latin typeface="+mn-lt"/>
                <a:cs typeface="+mn-cs"/>
              </a:rPr>
              <a:t>Геометрические особенности</a:t>
            </a:r>
          </a:p>
          <a:p>
            <a:pPr marL="285750" indent="-285750" eaLnBrk="1" fontAlgn="auto" hangingPunct="1">
              <a:spcBef>
                <a:spcPts val="0"/>
              </a:spcBef>
              <a:spcAft>
                <a:spcPts val="0"/>
              </a:spcAft>
              <a:buFont typeface="Arial" panose="020B0604020202020204" pitchFamily="34" charset="0"/>
              <a:buChar char="•"/>
              <a:defRPr/>
            </a:pPr>
            <a:r>
              <a:rPr lang="ru-RU" dirty="0" smtClean="0">
                <a:latin typeface="+mn-lt"/>
                <a:cs typeface="+mn-cs"/>
              </a:rPr>
              <a:t>Освещенность</a:t>
            </a:r>
            <a:endParaRPr lang="ru-RU" dirty="0">
              <a:latin typeface="+mn-lt"/>
              <a:cs typeface="+mn-cs"/>
            </a:endParaRPr>
          </a:p>
        </p:txBody>
      </p:sp>
      <p:pic>
        <p:nvPicPr>
          <p:cNvPr id="8" name="Picture 2" descr="http://detepe.ru/wp-content/uploads/2016/07/mashiny-priparkovany-u-peshekhodnogo-perekhoda.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990983" y="1511778"/>
            <a:ext cx="2347670" cy="15169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s://pp.vk.me/c624629/v624629846/c3ea/xkcH6AzwJsw.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76383" y="3004868"/>
            <a:ext cx="2261814" cy="1509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content.onliner.by/news/2012/09/large/58ae0ea3775c217b286011c52dd9ff7d.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076383" y="4514843"/>
            <a:ext cx="2228957" cy="1476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501325" y="1184135"/>
            <a:ext cx="1609351" cy="369332"/>
          </a:xfrm>
          <a:prstGeom prst="rect">
            <a:avLst/>
          </a:prstGeom>
          <a:noFill/>
        </p:spPr>
        <p:txBody>
          <a:bodyPr wrap="none" rtlCol="0">
            <a:spAutoFit/>
          </a:bodyPr>
          <a:lstStyle/>
          <a:p>
            <a:r>
              <a:rPr lang="ru-RU" b="1" dirty="0" smtClean="0"/>
              <a:t>Будь заметен!</a:t>
            </a:r>
            <a:endParaRPr lang="ru-RU" b="1" dirty="0"/>
          </a:p>
        </p:txBody>
      </p:sp>
      <p:sp>
        <p:nvSpPr>
          <p:cNvPr id="13" name="TextBox 12"/>
          <p:cNvSpPr txBox="1"/>
          <p:nvPr/>
        </p:nvSpPr>
        <p:spPr>
          <a:xfrm>
            <a:off x="2990741" y="722470"/>
            <a:ext cx="3041217" cy="461665"/>
          </a:xfrm>
          <a:prstGeom prst="rect">
            <a:avLst/>
          </a:prstGeom>
          <a:noFill/>
        </p:spPr>
        <p:txBody>
          <a:bodyPr wrap="none" rtlCol="0">
            <a:spAutoFit/>
          </a:bodyPr>
          <a:lstStyle/>
          <a:p>
            <a:r>
              <a:rPr lang="ru-RU" sz="2400" b="1" dirty="0" smtClean="0"/>
              <a:t>Ограничение обзора</a:t>
            </a:r>
            <a:endParaRPr lang="ru-RU" sz="2400" b="1" dirty="0"/>
          </a:p>
        </p:txBody>
      </p:sp>
      <p:sp>
        <p:nvSpPr>
          <p:cNvPr id="2" name="Номер слайда 1"/>
          <p:cNvSpPr>
            <a:spLocks noGrp="1"/>
          </p:cNvSpPr>
          <p:nvPr>
            <p:ph type="sldNum" sz="quarter" idx="12"/>
          </p:nvPr>
        </p:nvSpPr>
        <p:spPr>
          <a:xfrm>
            <a:off x="6923171" y="6492875"/>
            <a:ext cx="2057400" cy="365125"/>
          </a:xfrm>
        </p:spPr>
        <p:txBody>
          <a:bodyPr/>
          <a:lstStyle/>
          <a:p>
            <a:fld id="{3369C152-4F84-4D6A-B078-1F75A2F2182D}" type="slidenum">
              <a:rPr lang="ru-RU" smtClean="0"/>
              <a:t>307</a:t>
            </a:fld>
            <a:endParaRPr lang="ru-RU" dirty="0"/>
          </a:p>
        </p:txBody>
      </p:sp>
    </p:spTree>
    <p:extLst>
      <p:ext uri="{BB962C8B-B14F-4D97-AF65-F5344CB8AC3E}">
        <p14:creationId xmlns:p14="http://schemas.microsoft.com/office/powerpoint/2010/main" val="2638781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pic>
        <p:nvPicPr>
          <p:cNvPr id="3" name="Изображение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79266" y="3534720"/>
            <a:ext cx="2036188" cy="2036188"/>
          </a:xfrm>
          <a:prstGeom prst="rect">
            <a:avLst/>
          </a:prstGeom>
        </p:spPr>
      </p:pic>
      <p:pic>
        <p:nvPicPr>
          <p:cNvPr id="5" name="Изображение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88903" y="3534720"/>
            <a:ext cx="2011474" cy="2011474"/>
          </a:xfrm>
          <a:prstGeom prst="rect">
            <a:avLst/>
          </a:prstGeom>
        </p:spPr>
      </p:pic>
      <p:pic>
        <p:nvPicPr>
          <p:cNvPr id="6" name="Изображение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86776" y="698991"/>
            <a:ext cx="2228678" cy="2228678"/>
          </a:xfrm>
          <a:prstGeom prst="rect">
            <a:avLst/>
          </a:prstGeom>
        </p:spPr>
      </p:pic>
      <p:pic>
        <p:nvPicPr>
          <p:cNvPr id="7" name="Изображение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53289" y="698992"/>
            <a:ext cx="2147088" cy="2147088"/>
          </a:xfrm>
          <a:prstGeom prst="rect">
            <a:avLst/>
          </a:prstGeom>
        </p:spPr>
      </p:pic>
      <p:cxnSp>
        <p:nvCxnSpPr>
          <p:cNvPr id="8" name="Прямая соединительная линия 7"/>
          <p:cNvCxnSpPr/>
          <p:nvPr/>
        </p:nvCxnSpPr>
        <p:spPr>
          <a:xfrm flipH="1">
            <a:off x="1386776" y="433173"/>
            <a:ext cx="2124602" cy="2755557"/>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5353289" y="475637"/>
            <a:ext cx="2124602" cy="2755557"/>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1597381" y="2927669"/>
            <a:ext cx="2124602" cy="2755557"/>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5488903" y="2927669"/>
            <a:ext cx="2124602" cy="2755557"/>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a:xfrm>
            <a:off x="6907129" y="6462076"/>
            <a:ext cx="2057400" cy="365125"/>
          </a:xfrm>
        </p:spPr>
        <p:txBody>
          <a:bodyPr/>
          <a:lstStyle/>
          <a:p>
            <a:fld id="{3369C152-4F84-4D6A-B078-1F75A2F2182D}" type="slidenum">
              <a:rPr lang="ru-RU" smtClean="0"/>
              <a:t>308</a:t>
            </a:fld>
            <a:endParaRPr lang="ru-RU" dirty="0"/>
          </a:p>
        </p:txBody>
      </p:sp>
    </p:spTree>
    <p:extLst>
      <p:ext uri="{BB962C8B-B14F-4D97-AF65-F5344CB8AC3E}">
        <p14:creationId xmlns:p14="http://schemas.microsoft.com/office/powerpoint/2010/main" val="1683295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pic>
        <p:nvPicPr>
          <p:cNvPr id="2052" name="Picture 4" descr="https://ivteleradio.ru/images/2018/10/17/8e94c0b6ec2d45a29ea9e43e9ec396e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1375" y="658270"/>
            <a:ext cx="7794625" cy="51837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6939213" y="6492875"/>
            <a:ext cx="2057400" cy="365125"/>
          </a:xfrm>
        </p:spPr>
        <p:txBody>
          <a:bodyPr/>
          <a:lstStyle/>
          <a:p>
            <a:fld id="{3369C152-4F84-4D6A-B078-1F75A2F2182D}" type="slidenum">
              <a:rPr lang="ru-RU" smtClean="0"/>
              <a:t>309</a:t>
            </a:fld>
            <a:endParaRPr lang="ru-RU" dirty="0"/>
          </a:p>
        </p:txBody>
      </p:sp>
    </p:spTree>
    <p:extLst>
      <p:ext uri="{BB962C8B-B14F-4D97-AF65-F5344CB8AC3E}">
        <p14:creationId xmlns:p14="http://schemas.microsoft.com/office/powerpoint/2010/main" val="1358909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sp>
        <p:nvSpPr>
          <p:cNvPr id="3" name="Прямоугольник 2"/>
          <p:cNvSpPr/>
          <p:nvPr/>
        </p:nvSpPr>
        <p:spPr>
          <a:xfrm>
            <a:off x="243396" y="1978015"/>
            <a:ext cx="8657207" cy="3139321"/>
          </a:xfrm>
          <a:prstGeom prst="rect">
            <a:avLst/>
          </a:prstGeom>
        </p:spPr>
        <p:txBody>
          <a:bodyPr wrap="square">
            <a:spAutoFit/>
          </a:bodyPr>
          <a:lstStyle/>
          <a:p>
            <a:pPr marL="342900" indent="-342900">
              <a:buFont typeface="+mj-lt"/>
              <a:buAutoNum type="arabicPeriod"/>
            </a:pPr>
            <a:r>
              <a:rPr lang="ru-RU" b="1" dirty="0" smtClean="0"/>
              <a:t>Стой! – дай время осмотреться водителю и себе;</a:t>
            </a:r>
          </a:p>
          <a:p>
            <a:pPr marL="342900" indent="-342900">
              <a:buFont typeface="+mj-lt"/>
              <a:buAutoNum type="arabicPeriod"/>
            </a:pPr>
            <a:endParaRPr lang="ru-RU" b="1" dirty="0" smtClean="0"/>
          </a:p>
          <a:p>
            <a:pPr marL="342900" indent="-342900">
              <a:buFont typeface="+mj-lt"/>
              <a:buAutoNum type="arabicPeriod"/>
            </a:pPr>
            <a:r>
              <a:rPr lang="ru-RU" b="1" dirty="0" smtClean="0"/>
              <a:t>Слушай! – если автомобиль не виден, это не значит, что его нет! Иногда его можно услышать;</a:t>
            </a:r>
          </a:p>
          <a:p>
            <a:pPr marL="342900" indent="-342900">
              <a:buFont typeface="+mj-lt"/>
              <a:buAutoNum type="arabicPeriod"/>
            </a:pPr>
            <a:endParaRPr lang="ru-RU" b="1" dirty="0" smtClean="0"/>
          </a:p>
          <a:p>
            <a:pPr marL="342900" indent="-342900">
              <a:buFont typeface="+mj-lt"/>
              <a:buAutoNum type="arabicPeriod"/>
            </a:pPr>
            <a:r>
              <a:rPr lang="ru-RU" b="1" dirty="0" smtClean="0"/>
              <a:t>Смотри! – прежде, чем начать переход дороги, посмотри несколько раз в разные стороны: налево – направо </a:t>
            </a:r>
            <a:r>
              <a:rPr lang="ru-RU" b="1" dirty="0"/>
              <a:t>– </a:t>
            </a:r>
            <a:r>
              <a:rPr lang="ru-RU" b="1" dirty="0" smtClean="0"/>
              <a:t>налево </a:t>
            </a:r>
          </a:p>
          <a:p>
            <a:pPr marL="342900" indent="-342900">
              <a:buFont typeface="+mj-lt"/>
              <a:buAutoNum type="arabicPeriod"/>
            </a:pPr>
            <a:endParaRPr lang="ru-RU" b="1" dirty="0" smtClean="0"/>
          </a:p>
          <a:p>
            <a:pPr marL="342900" indent="-342900">
              <a:buFont typeface="+mj-lt"/>
              <a:buAutoNum type="arabicPeriod"/>
            </a:pPr>
            <a:r>
              <a:rPr lang="ru-RU" b="1" dirty="0" smtClean="0"/>
              <a:t>Думай! – убедись в том, что все смогли остановиться и опасности больше нет;</a:t>
            </a:r>
          </a:p>
          <a:p>
            <a:pPr marL="342900" indent="-342900">
              <a:buFont typeface="+mj-lt"/>
              <a:buAutoNum type="arabicPeriod"/>
            </a:pPr>
            <a:endParaRPr lang="ru-RU" b="1" dirty="0" smtClean="0"/>
          </a:p>
          <a:p>
            <a:pPr marL="342900" indent="-342900">
              <a:buFont typeface="+mj-lt"/>
              <a:buAutoNum type="arabicPeriod"/>
            </a:pPr>
            <a:r>
              <a:rPr lang="ru-RU" b="1" dirty="0" smtClean="0"/>
              <a:t>И только после этого – ИДИ, …не забывая смотреть по сторонам</a:t>
            </a:r>
            <a:endParaRPr lang="ru-RU" b="1" dirty="0"/>
          </a:p>
        </p:txBody>
      </p:sp>
      <p:sp>
        <p:nvSpPr>
          <p:cNvPr id="5" name="Прямоугольник 4"/>
          <p:cNvSpPr/>
          <p:nvPr/>
        </p:nvSpPr>
        <p:spPr>
          <a:xfrm>
            <a:off x="152400" y="1738043"/>
            <a:ext cx="8829675" cy="352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555643" y="760570"/>
            <a:ext cx="6023187" cy="461665"/>
          </a:xfrm>
          <a:prstGeom prst="rect">
            <a:avLst/>
          </a:prstGeom>
          <a:noFill/>
        </p:spPr>
        <p:txBody>
          <a:bodyPr wrap="none" rtlCol="0">
            <a:spAutoFit/>
          </a:bodyPr>
          <a:lstStyle/>
          <a:p>
            <a:r>
              <a:rPr lang="ru-RU" sz="2400" b="1" dirty="0" smtClean="0"/>
              <a:t>Алгоритм перехода проезжей части дороги</a:t>
            </a:r>
            <a:endParaRPr lang="ru-RU" sz="2400" b="1" dirty="0"/>
          </a:p>
        </p:txBody>
      </p:sp>
      <p:sp>
        <p:nvSpPr>
          <p:cNvPr id="2" name="Номер слайда 1"/>
          <p:cNvSpPr>
            <a:spLocks noGrp="1"/>
          </p:cNvSpPr>
          <p:nvPr>
            <p:ph type="sldNum" sz="quarter" idx="12"/>
          </p:nvPr>
        </p:nvSpPr>
        <p:spPr>
          <a:xfrm>
            <a:off x="6924675" y="6385307"/>
            <a:ext cx="2057400" cy="365125"/>
          </a:xfrm>
        </p:spPr>
        <p:txBody>
          <a:bodyPr/>
          <a:lstStyle/>
          <a:p>
            <a:fld id="{3369C152-4F84-4D6A-B078-1F75A2F2182D}" type="slidenum">
              <a:rPr lang="ru-RU" smtClean="0"/>
              <a:t>310</a:t>
            </a:fld>
            <a:endParaRPr lang="ru-RU" dirty="0"/>
          </a:p>
        </p:txBody>
      </p:sp>
    </p:spTree>
    <p:extLst>
      <p:ext uri="{BB962C8B-B14F-4D97-AF65-F5344CB8AC3E}">
        <p14:creationId xmlns:p14="http://schemas.microsoft.com/office/powerpoint/2010/main" val="426990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pic>
        <p:nvPicPr>
          <p:cNvPr id="8194" name="Picture 2" descr="http://itd3.mycdn.me/image?id=860301962451&amp;t=20&amp;plc=WEB&amp;tkn=*l0XF9JzC3O3OscQrCqsGdlZ6KH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5775" y="737496"/>
            <a:ext cx="8378825" cy="51140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6807200" y="6492875"/>
            <a:ext cx="2057400" cy="365125"/>
          </a:xfrm>
        </p:spPr>
        <p:txBody>
          <a:bodyPr/>
          <a:lstStyle/>
          <a:p>
            <a:fld id="{3369C152-4F84-4D6A-B078-1F75A2F2182D}" type="slidenum">
              <a:rPr lang="ru-RU" smtClean="0"/>
              <a:t>311</a:t>
            </a:fld>
            <a:endParaRPr lang="ru-RU" dirty="0"/>
          </a:p>
        </p:txBody>
      </p:sp>
    </p:spTree>
    <p:extLst>
      <p:ext uri="{BB962C8B-B14F-4D97-AF65-F5344CB8AC3E}">
        <p14:creationId xmlns:p14="http://schemas.microsoft.com/office/powerpoint/2010/main" val="1908558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sp>
        <p:nvSpPr>
          <p:cNvPr id="2" name="Прямоугольник 1"/>
          <p:cNvSpPr/>
          <p:nvPr/>
        </p:nvSpPr>
        <p:spPr>
          <a:xfrm>
            <a:off x="1458807" y="2926834"/>
            <a:ext cx="6226384" cy="646331"/>
          </a:xfrm>
          <a:prstGeom prst="rect">
            <a:avLst/>
          </a:prstGeom>
        </p:spPr>
        <p:txBody>
          <a:bodyPr wrap="none">
            <a:spAutoFit/>
          </a:bodyPr>
          <a:lstStyle/>
          <a:p>
            <a:r>
              <a:rPr lang="ru-RU" sz="3600" dirty="0"/>
              <a:t>Спасибо Всем! Берегите себя!</a:t>
            </a:r>
          </a:p>
        </p:txBody>
      </p:sp>
      <p:sp>
        <p:nvSpPr>
          <p:cNvPr id="3" name="Номер слайда 2"/>
          <p:cNvSpPr>
            <a:spLocks noGrp="1"/>
          </p:cNvSpPr>
          <p:nvPr>
            <p:ph type="sldNum" sz="quarter" idx="12"/>
          </p:nvPr>
        </p:nvSpPr>
        <p:spPr>
          <a:xfrm>
            <a:off x="6907129" y="6492875"/>
            <a:ext cx="2057400" cy="365125"/>
          </a:xfrm>
        </p:spPr>
        <p:txBody>
          <a:bodyPr/>
          <a:lstStyle/>
          <a:p>
            <a:fld id="{3369C152-4F84-4D6A-B078-1F75A2F2182D}" type="slidenum">
              <a:rPr lang="ru-RU" smtClean="0"/>
              <a:t>312</a:t>
            </a:fld>
            <a:endParaRPr lang="ru-RU" dirty="0"/>
          </a:p>
        </p:txBody>
      </p:sp>
    </p:spTree>
    <p:extLst>
      <p:ext uri="{BB962C8B-B14F-4D97-AF65-F5344CB8AC3E}">
        <p14:creationId xmlns:p14="http://schemas.microsoft.com/office/powerpoint/2010/main" val="3969516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pic>
        <p:nvPicPr>
          <p:cNvPr id="1026" name="Picture 2" descr="https://beyonddisneytraveltips.files.wordpress.com/2012/09/traffi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2918" y="3220343"/>
            <a:ext cx="3577214" cy="25474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33971" y="921821"/>
            <a:ext cx="3258289" cy="4845933"/>
          </a:xfrm>
          <a:prstGeom prst="rect">
            <a:avLst/>
          </a:prstGeom>
        </p:spPr>
      </p:pic>
      <p:pic>
        <p:nvPicPr>
          <p:cNvPr id="1028" name="Picture 4" descr="http://hellbro.ru/uploads/posts/2016-05/1463498414504.jpe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833354" y="921821"/>
            <a:ext cx="3442567" cy="2298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6923171" y="6440686"/>
            <a:ext cx="2057400" cy="365125"/>
          </a:xfrm>
        </p:spPr>
        <p:txBody>
          <a:bodyPr/>
          <a:lstStyle/>
          <a:p>
            <a:fld id="{3369C152-4F84-4D6A-B078-1F75A2F2182D}" type="slidenum">
              <a:rPr lang="ru-RU" smtClean="0"/>
              <a:t>296</a:t>
            </a:fld>
            <a:endParaRPr lang="ru-RU" dirty="0"/>
          </a:p>
        </p:txBody>
      </p:sp>
    </p:spTree>
    <p:extLst>
      <p:ext uri="{BB962C8B-B14F-4D97-AF65-F5344CB8AC3E}">
        <p14:creationId xmlns:p14="http://schemas.microsoft.com/office/powerpoint/2010/main" val="1041999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sp>
        <p:nvSpPr>
          <p:cNvPr id="3" name="TextBox 2"/>
          <p:cNvSpPr txBox="1"/>
          <p:nvPr/>
        </p:nvSpPr>
        <p:spPr>
          <a:xfrm>
            <a:off x="2399995" y="892885"/>
            <a:ext cx="4344010" cy="461665"/>
          </a:xfrm>
          <a:prstGeom prst="rect">
            <a:avLst/>
          </a:prstGeom>
          <a:noFill/>
        </p:spPr>
        <p:txBody>
          <a:bodyPr wrap="none" rtlCol="0">
            <a:spAutoFit/>
          </a:bodyPr>
          <a:lstStyle/>
          <a:p>
            <a:r>
              <a:rPr lang="ru-RU" sz="2400" b="1" dirty="0" smtClean="0"/>
              <a:t>Где может двигаться пешеход?</a:t>
            </a:r>
            <a:endParaRPr lang="ru-RU" sz="2400" b="1" dirty="0"/>
          </a:p>
        </p:txBody>
      </p:sp>
      <p:grpSp>
        <p:nvGrpSpPr>
          <p:cNvPr id="15" name="Группа 14"/>
          <p:cNvGrpSpPr/>
          <p:nvPr/>
        </p:nvGrpSpPr>
        <p:grpSpPr>
          <a:xfrm>
            <a:off x="288812" y="1822901"/>
            <a:ext cx="8566376" cy="3719255"/>
            <a:chOff x="677985" y="1931785"/>
            <a:chExt cx="7788029" cy="3298137"/>
          </a:xfrm>
        </p:grpSpPr>
        <p:pic>
          <p:nvPicPr>
            <p:cNvPr id="2" name="Рисунок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7985" y="1931786"/>
              <a:ext cx="7788029" cy="3298136"/>
            </a:xfrm>
            <a:prstGeom prst="rect">
              <a:avLst/>
            </a:prstGeom>
            <a:ln>
              <a:noFill/>
            </a:ln>
            <a:effectLst>
              <a:softEdge rad="112500"/>
            </a:effectLst>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541379" y="3322797"/>
              <a:ext cx="435556" cy="430111"/>
            </a:xfrm>
            <a:prstGeom prst="rect">
              <a:avLst/>
            </a:prstGeom>
          </p:spPr>
        </p:pic>
        <p:pic>
          <p:nvPicPr>
            <p:cNvPr id="7" name="Рисунок 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425" b="100000" l="0" r="100000"/>
                      </a14:imgEffect>
                    </a14:imgLayer>
                  </a14:imgProps>
                </a:ext>
                <a:ext uri="{28A0092B-C50C-407E-A947-70E740481C1C}">
                  <a14:useLocalDpi xmlns:a14="http://schemas.microsoft.com/office/drawing/2010/main"/>
                </a:ext>
              </a:extLst>
            </a:blip>
            <a:srcRect/>
            <a:stretch/>
          </p:blipFill>
          <p:spPr>
            <a:xfrm rot="5400000">
              <a:off x="1828943" y="1858927"/>
              <a:ext cx="272219" cy="417936"/>
            </a:xfrm>
            <a:prstGeom prst="rect">
              <a:avLst/>
            </a:prstGeom>
          </p:spPr>
        </p:pic>
        <p:pic>
          <p:nvPicPr>
            <p:cNvPr id="8" name="Рисунок 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425" b="100000" l="0" r="100000"/>
                      </a14:imgEffect>
                    </a14:imgLayer>
                  </a14:imgProps>
                </a:ext>
                <a:ext uri="{28A0092B-C50C-407E-A947-70E740481C1C}">
                  <a14:useLocalDpi xmlns:a14="http://schemas.microsoft.com/office/drawing/2010/main"/>
                </a:ext>
              </a:extLst>
            </a:blip>
            <a:srcRect/>
            <a:stretch/>
          </p:blipFill>
          <p:spPr>
            <a:xfrm rot="5400000">
              <a:off x="1828943" y="2860255"/>
              <a:ext cx="272219" cy="417936"/>
            </a:xfrm>
            <a:prstGeom prst="rect">
              <a:avLst/>
            </a:prstGeom>
          </p:spPr>
        </p:pic>
        <p:pic>
          <p:nvPicPr>
            <p:cNvPr id="9" name="Рисунок 8"/>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074" b="89792" l="0" r="99733"/>
                      </a14:imgEffect>
                    </a14:imgLayer>
                  </a14:imgProps>
                </a:ext>
                <a:ext uri="{28A0092B-C50C-407E-A947-70E740481C1C}">
                  <a14:useLocalDpi xmlns:a14="http://schemas.microsoft.com/office/drawing/2010/main"/>
                </a:ext>
              </a:extLst>
            </a:blip>
            <a:srcRect/>
            <a:stretch/>
          </p:blipFill>
          <p:spPr>
            <a:xfrm>
              <a:off x="6228680" y="3858702"/>
              <a:ext cx="412839" cy="582018"/>
            </a:xfrm>
            <a:prstGeom prst="rect">
              <a:avLst/>
            </a:prstGeom>
          </p:spPr>
        </p:pic>
        <p:pic>
          <p:nvPicPr>
            <p:cNvPr id="10" name="Рисунок 9"/>
            <p:cNvPicPr>
              <a:picLocks noChangeAspect="1"/>
            </p:cNvPicPr>
            <p:nvPr/>
          </p:nvPicPr>
          <p:blipFill>
            <a:blip r:embed="rId10"/>
            <a:stretch>
              <a:fillRect/>
            </a:stretch>
          </p:blipFill>
          <p:spPr>
            <a:xfrm flipH="1">
              <a:off x="5577081" y="4414762"/>
              <a:ext cx="408467" cy="585267"/>
            </a:xfrm>
            <a:prstGeom prst="rect">
              <a:avLst/>
            </a:prstGeom>
          </p:spPr>
        </p:pic>
        <p:pic>
          <p:nvPicPr>
            <p:cNvPr id="12" name="Рисунок 11"/>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718076" y="2316311"/>
              <a:ext cx="493951" cy="500125"/>
            </a:xfrm>
            <a:prstGeom prst="rect">
              <a:avLst/>
            </a:prstGeom>
          </p:spPr>
        </p:pic>
        <p:pic>
          <p:nvPicPr>
            <p:cNvPr id="13" name="Рисунок 12"/>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320061" y="4398375"/>
              <a:ext cx="442636" cy="437104"/>
            </a:xfrm>
            <a:prstGeom prst="rect">
              <a:avLst/>
            </a:prstGeom>
          </p:spPr>
        </p:pic>
        <p:pic>
          <p:nvPicPr>
            <p:cNvPr id="14" name="Рисунок 13"/>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399995" y="4398375"/>
              <a:ext cx="442636" cy="437104"/>
            </a:xfrm>
            <a:prstGeom prst="rect">
              <a:avLst/>
            </a:prstGeom>
          </p:spPr>
        </p:pic>
        <p:pic>
          <p:nvPicPr>
            <p:cNvPr id="11" name="Рисунок 10"/>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816230" y="2331968"/>
              <a:ext cx="518532" cy="505730"/>
            </a:xfrm>
            <a:prstGeom prst="rect">
              <a:avLst/>
            </a:prstGeom>
          </p:spPr>
        </p:pic>
      </p:grpSp>
      <p:pic>
        <p:nvPicPr>
          <p:cNvPr id="16" name="Рисунок 1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89930" l="0" r="99081"/>
                    </a14:imgEffect>
                  </a14:imgLayer>
                </a14:imgProps>
              </a:ext>
              <a:ext uri="{28A0092B-C50C-407E-A947-70E740481C1C}">
                <a14:useLocalDpi xmlns:a14="http://schemas.microsoft.com/office/drawing/2010/main"/>
              </a:ext>
            </a:extLst>
          </a:blip>
          <a:srcRect/>
          <a:stretch/>
        </p:blipFill>
        <p:spPr>
          <a:xfrm rot="5400000">
            <a:off x="5039051" y="1873384"/>
            <a:ext cx="1461821" cy="1371898"/>
          </a:xfrm>
          <a:prstGeom prst="rect">
            <a:avLst/>
          </a:prstGeom>
        </p:spPr>
      </p:pic>
      <p:sp>
        <p:nvSpPr>
          <p:cNvPr id="6" name="Номер слайда 5"/>
          <p:cNvSpPr>
            <a:spLocks noGrp="1"/>
          </p:cNvSpPr>
          <p:nvPr>
            <p:ph type="sldNum" sz="quarter" idx="12"/>
          </p:nvPr>
        </p:nvSpPr>
        <p:spPr>
          <a:xfrm>
            <a:off x="6977745" y="6369964"/>
            <a:ext cx="2057400" cy="365125"/>
          </a:xfrm>
        </p:spPr>
        <p:txBody>
          <a:bodyPr/>
          <a:lstStyle/>
          <a:p>
            <a:fld id="{3369C152-4F84-4D6A-B078-1F75A2F2182D}" type="slidenum">
              <a:rPr lang="ru-RU" smtClean="0"/>
              <a:t>297</a:t>
            </a:fld>
            <a:endParaRPr lang="ru-RU" dirty="0"/>
          </a:p>
        </p:txBody>
      </p:sp>
    </p:spTree>
    <p:extLst>
      <p:ext uri="{BB962C8B-B14F-4D97-AF65-F5344CB8AC3E}">
        <p14:creationId xmlns:p14="http://schemas.microsoft.com/office/powerpoint/2010/main" val="128379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pic>
        <p:nvPicPr>
          <p:cNvPr id="11" name="Рисунок 10"/>
          <p:cNvPicPr>
            <a:picLocks noChangeAspect="1"/>
          </p:cNvPicPr>
          <p:nvPr/>
        </p:nvPicPr>
        <p:blipFill>
          <a:blip r:embed="rId4"/>
          <a:stretch>
            <a:fillRect/>
          </a:stretch>
        </p:blipFill>
        <p:spPr>
          <a:xfrm flipH="1">
            <a:off x="5034853" y="3574695"/>
            <a:ext cx="1982197" cy="2911799"/>
          </a:xfrm>
          <a:prstGeom prst="rect">
            <a:avLst/>
          </a:prstGeom>
        </p:spPr>
      </p:pic>
      <p:pic>
        <p:nvPicPr>
          <p:cNvPr id="15" name="Рисунок 1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82229" y="3907035"/>
            <a:ext cx="1169040" cy="1183545"/>
          </a:xfrm>
          <a:prstGeom prst="rect">
            <a:avLst/>
          </a:prstGeom>
          <a:ln>
            <a:noFill/>
          </a:ln>
          <a:effectLst>
            <a:softEdge rad="112500"/>
          </a:effectLst>
        </p:spPr>
      </p:pic>
      <p:pic>
        <p:nvPicPr>
          <p:cNvPr id="16" name="Рисунок 1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06042" y="3826394"/>
            <a:ext cx="2176187" cy="2154465"/>
          </a:xfrm>
          <a:prstGeom prst="rect">
            <a:avLst/>
          </a:prstGeom>
          <a:ln>
            <a:noFill/>
          </a:ln>
          <a:effectLst>
            <a:softEdge rad="112500"/>
          </a:effectLst>
        </p:spPr>
      </p:pic>
      <p:pic>
        <p:nvPicPr>
          <p:cNvPr id="17" name="Рисунок 1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flipH="1">
            <a:off x="1016247" y="1346420"/>
            <a:ext cx="1108452" cy="1108351"/>
          </a:xfrm>
          <a:prstGeom prst="rect">
            <a:avLst/>
          </a:prstGeom>
          <a:ln>
            <a:noFill/>
          </a:ln>
          <a:effectLst>
            <a:softEdge rad="112500"/>
          </a:effectLst>
        </p:spPr>
      </p:pic>
      <p:pic>
        <p:nvPicPr>
          <p:cNvPr id="18" name="Рисунок 1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flipH="1">
            <a:off x="4003772" y="4911241"/>
            <a:ext cx="1169040" cy="1183545"/>
          </a:xfrm>
          <a:prstGeom prst="rect">
            <a:avLst/>
          </a:prstGeom>
          <a:ln>
            <a:noFill/>
          </a:ln>
          <a:effectLst>
            <a:softEdge rad="112500"/>
          </a:effectLst>
        </p:spPr>
      </p:pic>
      <p:pic>
        <p:nvPicPr>
          <p:cNvPr id="19" name="Рисунок 1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160121" y="2760864"/>
            <a:ext cx="1108452" cy="1108351"/>
          </a:xfrm>
          <a:prstGeom prst="rect">
            <a:avLst/>
          </a:prstGeom>
          <a:ln>
            <a:noFill/>
          </a:ln>
          <a:effectLst>
            <a:softEdge rad="112500"/>
          </a:effectLst>
        </p:spPr>
      </p:pic>
      <p:pic>
        <p:nvPicPr>
          <p:cNvPr id="20" name="Рисунок 19"/>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flipH="1">
            <a:off x="4567550" y="1301972"/>
            <a:ext cx="1110557" cy="1152799"/>
          </a:xfrm>
          <a:prstGeom prst="rect">
            <a:avLst/>
          </a:prstGeom>
          <a:ln>
            <a:noFill/>
          </a:ln>
          <a:effectLst>
            <a:softEdge rad="112500"/>
          </a:effectLst>
        </p:spPr>
      </p:pic>
      <p:pic>
        <p:nvPicPr>
          <p:cNvPr id="21" name="Рисунок 20"/>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567550" y="2740417"/>
            <a:ext cx="1110557" cy="1152799"/>
          </a:xfrm>
          <a:prstGeom prst="rect">
            <a:avLst/>
          </a:prstGeom>
          <a:ln>
            <a:noFill/>
          </a:ln>
          <a:effectLst>
            <a:softEdge rad="112500"/>
          </a:effectLst>
        </p:spPr>
      </p:pic>
      <p:pic>
        <p:nvPicPr>
          <p:cNvPr id="23" name="Рисунок 22"/>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9425" b="100000" l="0" r="100000"/>
                    </a14:imgEffect>
                  </a14:imgLayer>
                </a14:imgProps>
              </a:ext>
              <a:ext uri="{28A0092B-C50C-407E-A947-70E740481C1C}">
                <a14:useLocalDpi xmlns:a14="http://schemas.microsoft.com/office/drawing/2010/main"/>
              </a:ext>
            </a:extLst>
          </a:blip>
          <a:srcRect/>
          <a:stretch/>
        </p:blipFill>
        <p:spPr>
          <a:xfrm rot="5400000">
            <a:off x="5928756" y="719638"/>
            <a:ext cx="2615855" cy="3917301"/>
          </a:xfrm>
          <a:prstGeom prst="rect">
            <a:avLst/>
          </a:prstGeom>
        </p:spPr>
      </p:pic>
      <p:sp>
        <p:nvSpPr>
          <p:cNvPr id="2" name="TextBox 1"/>
          <p:cNvSpPr txBox="1"/>
          <p:nvPr/>
        </p:nvSpPr>
        <p:spPr>
          <a:xfrm>
            <a:off x="1714347" y="708203"/>
            <a:ext cx="6085512" cy="461665"/>
          </a:xfrm>
          <a:prstGeom prst="rect">
            <a:avLst/>
          </a:prstGeom>
          <a:noFill/>
        </p:spPr>
        <p:txBody>
          <a:bodyPr wrap="none" rtlCol="0">
            <a:spAutoFit/>
          </a:bodyPr>
          <a:lstStyle/>
          <a:p>
            <a:r>
              <a:rPr lang="ru-RU" sz="2400" b="1" dirty="0" smtClean="0"/>
              <a:t>Основные признаки пешеходного перехода</a:t>
            </a:r>
            <a:endParaRPr lang="ru-RU" sz="2400" b="1" dirty="0"/>
          </a:p>
        </p:txBody>
      </p:sp>
      <p:pic>
        <p:nvPicPr>
          <p:cNvPr id="3" name="Рисунок 2"/>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89930" l="0" r="99081"/>
                    </a14:imgEffect>
                  </a14:imgLayer>
                </a14:imgProps>
              </a:ext>
              <a:ext uri="{28A0092B-C50C-407E-A947-70E740481C1C}">
                <a14:useLocalDpi xmlns:a14="http://schemas.microsoft.com/office/drawing/2010/main"/>
              </a:ext>
            </a:extLst>
          </a:blip>
          <a:srcRect/>
          <a:stretch/>
        </p:blipFill>
        <p:spPr>
          <a:xfrm rot="5400000">
            <a:off x="1911773" y="1357313"/>
            <a:ext cx="2591614" cy="2432192"/>
          </a:xfrm>
          <a:prstGeom prst="rect">
            <a:avLst/>
          </a:prstGeom>
        </p:spPr>
      </p:pic>
      <p:sp>
        <p:nvSpPr>
          <p:cNvPr id="5" name="Номер слайда 4"/>
          <p:cNvSpPr>
            <a:spLocks noGrp="1"/>
          </p:cNvSpPr>
          <p:nvPr>
            <p:ph type="sldNum" sz="quarter" idx="12"/>
          </p:nvPr>
        </p:nvSpPr>
        <p:spPr>
          <a:xfrm>
            <a:off x="7017050" y="6398589"/>
            <a:ext cx="2057400" cy="365125"/>
          </a:xfrm>
        </p:spPr>
        <p:txBody>
          <a:bodyPr/>
          <a:lstStyle/>
          <a:p>
            <a:fld id="{3369C152-4F84-4D6A-B078-1F75A2F2182D}" type="slidenum">
              <a:rPr lang="ru-RU" smtClean="0"/>
              <a:t>298</a:t>
            </a:fld>
            <a:endParaRPr lang="ru-RU" dirty="0"/>
          </a:p>
        </p:txBody>
      </p:sp>
    </p:spTree>
    <p:extLst>
      <p:ext uri="{BB962C8B-B14F-4D97-AF65-F5344CB8AC3E}">
        <p14:creationId xmlns:p14="http://schemas.microsoft.com/office/powerpoint/2010/main" val="1175579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pic>
        <p:nvPicPr>
          <p:cNvPr id="2050" name="Picture 2" descr="https://i.sakh.com/info/p/photos/13/134328/f5948549912d40.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724145" y="3417304"/>
            <a:ext cx="3689685" cy="2684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pddtut.com/wp-content/uploads/2019/02/Znak-podzemnyi-perehod-3-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50231" y="761322"/>
            <a:ext cx="3721768" cy="2704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465732" y="3316390"/>
            <a:ext cx="2785169" cy="2784915"/>
          </a:xfrm>
          <a:prstGeom prst="rect">
            <a:avLst/>
          </a:prstGeom>
          <a:ln>
            <a:noFill/>
          </a:ln>
          <a:effectLst>
            <a:softEdge rad="112500"/>
          </a:effectLst>
        </p:spPr>
      </p:pic>
      <p:pic>
        <p:nvPicPr>
          <p:cNvPr id="6" name="Рисунок 5"/>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197386" y="689645"/>
            <a:ext cx="2743201" cy="2847544"/>
          </a:xfrm>
          <a:prstGeom prst="rect">
            <a:avLst/>
          </a:prstGeom>
          <a:ln>
            <a:noFill/>
          </a:ln>
          <a:effectLst>
            <a:softEdge rad="112500"/>
          </a:effectLst>
        </p:spPr>
      </p:pic>
      <p:sp>
        <p:nvSpPr>
          <p:cNvPr id="2" name="Номер слайда 1"/>
          <p:cNvSpPr>
            <a:spLocks noGrp="1"/>
          </p:cNvSpPr>
          <p:nvPr>
            <p:ph type="sldNum" sz="quarter" idx="12"/>
          </p:nvPr>
        </p:nvSpPr>
        <p:spPr>
          <a:xfrm>
            <a:off x="6911887" y="6492875"/>
            <a:ext cx="2057400" cy="365125"/>
          </a:xfrm>
        </p:spPr>
        <p:txBody>
          <a:bodyPr/>
          <a:lstStyle/>
          <a:p>
            <a:fld id="{3369C152-4F84-4D6A-B078-1F75A2F2182D}" type="slidenum">
              <a:rPr lang="ru-RU" smtClean="0"/>
              <a:t>299</a:t>
            </a:fld>
            <a:endParaRPr lang="ru-RU" dirty="0"/>
          </a:p>
        </p:txBody>
      </p:sp>
    </p:spTree>
    <p:extLst>
      <p:ext uri="{BB962C8B-B14F-4D97-AF65-F5344CB8AC3E}">
        <p14:creationId xmlns:p14="http://schemas.microsoft.com/office/powerpoint/2010/main" val="1432010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pic>
        <p:nvPicPr>
          <p:cNvPr id="3076" name="Picture 4" descr="https://pbs.twimg.com/media/Dof2lbJXoAEWjP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4867" y="1148861"/>
            <a:ext cx="8428797" cy="47369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8728" y="687196"/>
            <a:ext cx="5166543" cy="461665"/>
          </a:xfrm>
          <a:prstGeom prst="rect">
            <a:avLst/>
          </a:prstGeom>
          <a:noFill/>
        </p:spPr>
        <p:txBody>
          <a:bodyPr wrap="none" rtlCol="0">
            <a:spAutoFit/>
          </a:bodyPr>
          <a:lstStyle/>
          <a:p>
            <a:r>
              <a:rPr lang="ru-RU" sz="2400" b="1" dirty="0" smtClean="0"/>
              <a:t>Регулируемый пешеходный переход</a:t>
            </a:r>
            <a:endParaRPr lang="ru-RU" sz="2400" b="1" dirty="0"/>
          </a:p>
        </p:txBody>
      </p:sp>
      <p:sp>
        <p:nvSpPr>
          <p:cNvPr id="3" name="Номер слайда 2"/>
          <p:cNvSpPr>
            <a:spLocks noGrp="1"/>
          </p:cNvSpPr>
          <p:nvPr>
            <p:ph type="sldNum" sz="quarter" idx="12"/>
          </p:nvPr>
        </p:nvSpPr>
        <p:spPr>
          <a:xfrm>
            <a:off x="6875045" y="6492875"/>
            <a:ext cx="2057400" cy="365125"/>
          </a:xfrm>
        </p:spPr>
        <p:txBody>
          <a:bodyPr/>
          <a:lstStyle/>
          <a:p>
            <a:fld id="{3369C152-4F84-4D6A-B078-1F75A2F2182D}" type="slidenum">
              <a:rPr lang="ru-RU" smtClean="0"/>
              <a:t>300</a:t>
            </a:fld>
            <a:endParaRPr lang="ru-RU" dirty="0"/>
          </a:p>
        </p:txBody>
      </p:sp>
    </p:spTree>
    <p:extLst>
      <p:ext uri="{BB962C8B-B14F-4D97-AF65-F5344CB8AC3E}">
        <p14:creationId xmlns:p14="http://schemas.microsoft.com/office/powerpoint/2010/main" val="4226831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sp>
        <p:nvSpPr>
          <p:cNvPr id="3" name="TextBox 2"/>
          <p:cNvSpPr txBox="1"/>
          <p:nvPr/>
        </p:nvSpPr>
        <p:spPr>
          <a:xfrm>
            <a:off x="1791816" y="675473"/>
            <a:ext cx="5560368" cy="461665"/>
          </a:xfrm>
          <a:prstGeom prst="rect">
            <a:avLst/>
          </a:prstGeom>
          <a:noFill/>
        </p:spPr>
        <p:txBody>
          <a:bodyPr wrap="none" rtlCol="0">
            <a:spAutoFit/>
          </a:bodyPr>
          <a:lstStyle/>
          <a:p>
            <a:r>
              <a:rPr lang="ru-RU" sz="2400" b="1" dirty="0" smtClean="0"/>
              <a:t>Нерегулируемый пешеходный переход</a:t>
            </a:r>
            <a:endParaRPr lang="ru-RU" sz="2400" b="1" dirty="0"/>
          </a:p>
        </p:txBody>
      </p:sp>
      <p:pic>
        <p:nvPicPr>
          <p:cNvPr id="5" name="Picture 4" descr="https://autogrodno.by/images/2018/07/repina-peshehodniki-07.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0067" y="1246274"/>
            <a:ext cx="9093933" cy="4026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6939213" y="6492875"/>
            <a:ext cx="2057400" cy="365125"/>
          </a:xfrm>
        </p:spPr>
        <p:txBody>
          <a:bodyPr/>
          <a:lstStyle/>
          <a:p>
            <a:fld id="{3369C152-4F84-4D6A-B078-1F75A2F2182D}" type="slidenum">
              <a:rPr lang="ru-RU" smtClean="0"/>
              <a:t>301</a:t>
            </a:fld>
            <a:endParaRPr lang="ru-RU" dirty="0"/>
          </a:p>
        </p:txBody>
      </p:sp>
    </p:spTree>
    <p:extLst>
      <p:ext uri="{BB962C8B-B14F-4D97-AF65-F5344CB8AC3E}">
        <p14:creationId xmlns:p14="http://schemas.microsoft.com/office/powerpoint/2010/main" val="3438671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0"/>
            <a:ext cx="9142985" cy="6858000"/>
          </a:xfrm>
          <a:prstGeom prst="rect">
            <a:avLst/>
          </a:prstGeom>
        </p:spPr>
      </p:pic>
      <p:pic>
        <p:nvPicPr>
          <p:cNvPr id="19" name="Picture 2" descr="http://www.pdd24.com/pdd/img/z5.19.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13764" y="4944711"/>
            <a:ext cx="69691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 name="Группа 121"/>
          <p:cNvGrpSpPr/>
          <p:nvPr/>
        </p:nvGrpSpPr>
        <p:grpSpPr>
          <a:xfrm>
            <a:off x="1352841" y="1356873"/>
            <a:ext cx="6452472" cy="2857511"/>
            <a:chOff x="1355101" y="891990"/>
            <a:chExt cx="6452472" cy="2857511"/>
          </a:xfrm>
        </p:grpSpPr>
        <p:grpSp>
          <p:nvGrpSpPr>
            <p:cNvPr id="3" name="Группа 2"/>
            <p:cNvGrpSpPr/>
            <p:nvPr/>
          </p:nvGrpSpPr>
          <p:grpSpPr>
            <a:xfrm>
              <a:off x="1863571" y="3371817"/>
              <a:ext cx="5374892" cy="245617"/>
              <a:chOff x="962413" y="2494628"/>
              <a:chExt cx="7211431" cy="329541"/>
            </a:xfrm>
          </p:grpSpPr>
          <p:sp>
            <p:nvSpPr>
              <p:cNvPr id="5" name="Параллелограмм 4"/>
              <p:cNvSpPr/>
              <p:nvPr/>
            </p:nvSpPr>
            <p:spPr>
              <a:xfrm>
                <a:off x="4052524" y="2679404"/>
                <a:ext cx="1359414" cy="144765"/>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962413" y="2498010"/>
                <a:ext cx="7211431" cy="1510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700939" y="2498010"/>
                <a:ext cx="715811" cy="161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143384" y="2504736"/>
                <a:ext cx="715811" cy="161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585829" y="2494628"/>
                <a:ext cx="715811" cy="161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021930" y="2504736"/>
                <a:ext cx="715811" cy="161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458031" y="2494628"/>
                <a:ext cx="715811" cy="161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 name="Параллелограмм 11"/>
            <p:cNvSpPr/>
            <p:nvPr/>
          </p:nvSpPr>
          <p:spPr>
            <a:xfrm>
              <a:off x="5747129" y="1024159"/>
              <a:ext cx="186463" cy="34076"/>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араллелограмм 12"/>
            <p:cNvSpPr/>
            <p:nvPr/>
          </p:nvSpPr>
          <p:spPr>
            <a:xfrm>
              <a:off x="5765015" y="963287"/>
              <a:ext cx="186463" cy="34076"/>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араллелограмм 13"/>
            <p:cNvSpPr/>
            <p:nvPr/>
          </p:nvSpPr>
          <p:spPr>
            <a:xfrm>
              <a:off x="5782080" y="903717"/>
              <a:ext cx="186463" cy="34076"/>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p:cNvGrpSpPr/>
            <p:nvPr/>
          </p:nvGrpSpPr>
          <p:grpSpPr>
            <a:xfrm>
              <a:off x="1355101" y="1717841"/>
              <a:ext cx="6452472" cy="1647904"/>
              <a:chOff x="276574" y="2659605"/>
              <a:chExt cx="8657207" cy="2210974"/>
            </a:xfrm>
          </p:grpSpPr>
          <p:sp>
            <p:nvSpPr>
              <p:cNvPr id="16" name="Скругленный прямоугольник 15"/>
              <p:cNvSpPr/>
              <p:nvPr/>
            </p:nvSpPr>
            <p:spPr>
              <a:xfrm>
                <a:off x="276574" y="2659605"/>
                <a:ext cx="8657207" cy="2210974"/>
              </a:xfrm>
              <a:prstGeom prst="roundRect">
                <a:avLst/>
              </a:prstGeom>
              <a:solidFill>
                <a:schemeClr val="tx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a:stCxn id="16" idx="1"/>
              </p:cNvCxnSpPr>
              <p:nvPr/>
            </p:nvCxnSpPr>
            <p:spPr>
              <a:xfrm>
                <a:off x="276574" y="3765092"/>
                <a:ext cx="62235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7982814" y="3751994"/>
                <a:ext cx="950967" cy="33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Группа 19"/>
            <p:cNvGrpSpPr/>
            <p:nvPr/>
          </p:nvGrpSpPr>
          <p:grpSpPr>
            <a:xfrm>
              <a:off x="5869376" y="1725375"/>
              <a:ext cx="1391336" cy="1620770"/>
              <a:chOff x="3545199" y="2679404"/>
              <a:chExt cx="1866739" cy="2174568"/>
            </a:xfrm>
          </p:grpSpPr>
          <p:sp>
            <p:nvSpPr>
              <p:cNvPr id="21" name="Параллелограмм 20"/>
              <p:cNvSpPr/>
              <p:nvPr/>
            </p:nvSpPr>
            <p:spPr>
              <a:xfrm>
                <a:off x="3545199" y="4651718"/>
                <a:ext cx="1373039" cy="20225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араллелограмм 21"/>
              <p:cNvSpPr/>
              <p:nvPr/>
            </p:nvSpPr>
            <p:spPr>
              <a:xfrm>
                <a:off x="3599438" y="4394475"/>
                <a:ext cx="1380931" cy="255441"/>
              </a:xfrm>
              <a:prstGeom prst="parallelogram">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араллелограмм 22"/>
              <p:cNvSpPr/>
              <p:nvPr/>
            </p:nvSpPr>
            <p:spPr>
              <a:xfrm>
                <a:off x="3665404" y="4132071"/>
                <a:ext cx="1380931" cy="255441"/>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араллелограмм 23"/>
              <p:cNvSpPr/>
              <p:nvPr/>
            </p:nvSpPr>
            <p:spPr>
              <a:xfrm>
                <a:off x="3727535" y="3874829"/>
                <a:ext cx="1380931" cy="255441"/>
              </a:xfrm>
              <a:prstGeom prst="parallelogram">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араллелограмм 24"/>
              <p:cNvSpPr/>
              <p:nvPr/>
            </p:nvSpPr>
            <p:spPr>
              <a:xfrm>
                <a:off x="3797064" y="3610223"/>
                <a:ext cx="1380931" cy="255441"/>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араллелограмм 25"/>
              <p:cNvSpPr/>
              <p:nvPr/>
            </p:nvSpPr>
            <p:spPr>
              <a:xfrm>
                <a:off x="3859195" y="3352981"/>
                <a:ext cx="1380931" cy="255441"/>
              </a:xfrm>
              <a:prstGeom prst="parallelogram">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араллелограмм 26"/>
              <p:cNvSpPr/>
              <p:nvPr/>
            </p:nvSpPr>
            <p:spPr>
              <a:xfrm>
                <a:off x="3925161" y="3090577"/>
                <a:ext cx="1380931" cy="255441"/>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араллелограмм 27"/>
              <p:cNvSpPr/>
              <p:nvPr/>
            </p:nvSpPr>
            <p:spPr>
              <a:xfrm>
                <a:off x="3987292" y="2833335"/>
                <a:ext cx="1380931" cy="255441"/>
              </a:xfrm>
              <a:prstGeom prst="parallelogram">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араллелограмм 28"/>
              <p:cNvSpPr/>
              <p:nvPr/>
            </p:nvSpPr>
            <p:spPr>
              <a:xfrm>
                <a:off x="4052524" y="2679404"/>
                <a:ext cx="1359414" cy="144765"/>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p:cNvGrpSpPr/>
            <p:nvPr/>
          </p:nvGrpSpPr>
          <p:grpSpPr>
            <a:xfrm>
              <a:off x="1866277" y="1594879"/>
              <a:ext cx="5374892" cy="127975"/>
              <a:chOff x="962413" y="2494628"/>
              <a:chExt cx="7211431" cy="171703"/>
            </a:xfrm>
          </p:grpSpPr>
          <p:sp>
            <p:nvSpPr>
              <p:cNvPr id="31" name="Скругленный прямоугольник 30"/>
              <p:cNvSpPr/>
              <p:nvPr/>
            </p:nvSpPr>
            <p:spPr>
              <a:xfrm>
                <a:off x="962413" y="2498010"/>
                <a:ext cx="7211431" cy="1510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1700939" y="2498010"/>
                <a:ext cx="715811" cy="161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3143384" y="2504736"/>
                <a:ext cx="715811" cy="161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4585829" y="2494628"/>
                <a:ext cx="715811" cy="161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6021930" y="2504736"/>
                <a:ext cx="715811" cy="161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7458031" y="2494628"/>
                <a:ext cx="715811" cy="1615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36"/>
            <p:cNvGrpSpPr/>
            <p:nvPr/>
          </p:nvGrpSpPr>
          <p:grpSpPr>
            <a:xfrm>
              <a:off x="6982937" y="891990"/>
              <a:ext cx="519429" cy="823331"/>
              <a:chOff x="5108466" y="1389975"/>
              <a:chExt cx="696912" cy="1104653"/>
            </a:xfrm>
          </p:grpSpPr>
          <p:pic>
            <p:nvPicPr>
              <p:cNvPr id="38" name="Picture 2" descr="http://www.pdd24.com/pdd/img/z5.19.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5108466" y="1389975"/>
                <a:ext cx="69691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Прямая соединительная линия 38"/>
              <p:cNvCxnSpPr/>
              <p:nvPr/>
            </p:nvCxnSpPr>
            <p:spPr>
              <a:xfrm>
                <a:off x="5456922" y="2102622"/>
                <a:ext cx="0" cy="39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Группа 49"/>
            <p:cNvGrpSpPr/>
            <p:nvPr/>
          </p:nvGrpSpPr>
          <p:grpSpPr>
            <a:xfrm>
              <a:off x="6409276" y="3224297"/>
              <a:ext cx="291000" cy="525204"/>
              <a:chOff x="4396376" y="3711011"/>
              <a:chExt cx="390432" cy="704660"/>
            </a:xfrm>
          </p:grpSpPr>
          <p:pic>
            <p:nvPicPr>
              <p:cNvPr id="51" name="Picture 4" descr="https://imageog.flaticon.com/icons/png/512/177/177873.png?size=1200x630f&amp;pad=10,10,10,10&amp;ext=png&amp;bg=FFFFFFF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flipH="1">
                <a:off x="4396376" y="3810847"/>
                <a:ext cx="390432" cy="604824"/>
              </a:xfrm>
              <a:prstGeom prst="rect">
                <a:avLst/>
              </a:prstGeom>
              <a:noFill/>
              <a:extLst>
                <a:ext uri="{909E8E84-426E-40DD-AFC4-6F175D3DCCD1}">
                  <a14:hiddenFill xmlns:a14="http://schemas.microsoft.com/office/drawing/2010/main">
                    <a:solidFill>
                      <a:srgbClr val="FFFFFF"/>
                    </a:solidFill>
                  </a14:hiddenFill>
                </a:ext>
              </a:extLst>
            </p:spPr>
          </p:pic>
          <p:sp>
            <p:nvSpPr>
              <p:cNvPr id="52" name="Овал 51"/>
              <p:cNvSpPr/>
              <p:nvPr/>
            </p:nvSpPr>
            <p:spPr>
              <a:xfrm flipH="1">
                <a:off x="4520729" y="3711011"/>
                <a:ext cx="104680" cy="10468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3" name="Группа 52"/>
            <p:cNvGrpSpPr/>
            <p:nvPr/>
          </p:nvGrpSpPr>
          <p:grpSpPr>
            <a:xfrm>
              <a:off x="1406036" y="2668052"/>
              <a:ext cx="691345" cy="363775"/>
              <a:chOff x="962413" y="3493057"/>
              <a:chExt cx="2042310" cy="1074633"/>
            </a:xfrm>
          </p:grpSpPr>
          <p:grpSp>
            <p:nvGrpSpPr>
              <p:cNvPr id="54" name="Группа 53"/>
              <p:cNvGrpSpPr/>
              <p:nvPr/>
            </p:nvGrpSpPr>
            <p:grpSpPr>
              <a:xfrm>
                <a:off x="962413" y="3493057"/>
                <a:ext cx="2042310" cy="1074633"/>
                <a:chOff x="1341077" y="2424732"/>
                <a:chExt cx="1229062" cy="646714"/>
              </a:xfrm>
            </p:grpSpPr>
            <p:grpSp>
              <p:nvGrpSpPr>
                <p:cNvPr id="56" name="Группа 55"/>
                <p:cNvGrpSpPr/>
                <p:nvPr/>
              </p:nvGrpSpPr>
              <p:grpSpPr>
                <a:xfrm>
                  <a:off x="1350938" y="2424732"/>
                  <a:ext cx="1219201" cy="646714"/>
                  <a:chOff x="987255" y="2602217"/>
                  <a:chExt cx="1219201" cy="646714"/>
                </a:xfrm>
              </p:grpSpPr>
              <p:pic>
                <p:nvPicPr>
                  <p:cNvPr id="58" name="Изображение 2"/>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2326" r="100000"/>
                            </a14:imgEffect>
                          </a14:imgLayer>
                        </a14:imgProps>
                      </a:ext>
                      <a:ext uri="{28A0092B-C50C-407E-A947-70E740481C1C}">
                        <a14:useLocalDpi xmlns:a14="http://schemas.microsoft.com/office/drawing/2010/main"/>
                      </a:ext>
                    </a:extLst>
                  </a:blip>
                  <a:srcRect/>
                  <a:stretch/>
                </p:blipFill>
                <p:spPr>
                  <a:xfrm>
                    <a:off x="987255" y="2602217"/>
                    <a:ext cx="1219201" cy="646714"/>
                  </a:xfrm>
                  <a:prstGeom prst="rect">
                    <a:avLst/>
                  </a:prstGeom>
                </p:spPr>
              </p:pic>
              <p:sp>
                <p:nvSpPr>
                  <p:cNvPr id="59" name="Овал 58"/>
                  <p:cNvSpPr/>
                  <p:nvPr/>
                </p:nvSpPr>
                <p:spPr>
                  <a:xfrm>
                    <a:off x="1880517"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1234069"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p:nvPr/>
                </p:nvSpPr>
                <p:spPr>
                  <a:xfrm>
                    <a:off x="1122036" y="2906667"/>
                    <a:ext cx="86096" cy="613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рямоугольник с одним усеченным и одним скругленным углом 61"/>
                  <p:cNvSpPr/>
                  <p:nvPr/>
                </p:nvSpPr>
                <p:spPr>
                  <a:xfrm>
                    <a:off x="2048461" y="2893896"/>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7" name="Нашивка 56"/>
                <p:cNvSpPr/>
                <p:nvPr/>
              </p:nvSpPr>
              <p:spPr>
                <a:xfrm>
                  <a:off x="1341077" y="2715958"/>
                  <a:ext cx="109248" cy="145347"/>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55" name="Овал 54"/>
              <p:cNvSpPr/>
              <p:nvPr/>
            </p:nvSpPr>
            <p:spPr>
              <a:xfrm>
                <a:off x="1988786" y="3698396"/>
                <a:ext cx="167268" cy="167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63" name="Прямая со стрелкой 62"/>
            <p:cNvCxnSpPr/>
            <p:nvPr/>
          </p:nvCxnSpPr>
          <p:spPr>
            <a:xfrm flipV="1">
              <a:off x="6374743" y="1356433"/>
              <a:ext cx="511684" cy="2153103"/>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2097381" y="2910507"/>
              <a:ext cx="171237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Группа 120"/>
          <p:cNvGrpSpPr/>
          <p:nvPr/>
        </p:nvGrpSpPr>
        <p:grpSpPr>
          <a:xfrm>
            <a:off x="2032565" y="4488198"/>
            <a:ext cx="5085958" cy="1085404"/>
            <a:chOff x="1532073" y="3756227"/>
            <a:chExt cx="5085958" cy="1085404"/>
          </a:xfrm>
        </p:grpSpPr>
        <p:grpSp>
          <p:nvGrpSpPr>
            <p:cNvPr id="71" name="Группа 70"/>
            <p:cNvGrpSpPr/>
            <p:nvPr/>
          </p:nvGrpSpPr>
          <p:grpSpPr>
            <a:xfrm>
              <a:off x="1532073" y="3766082"/>
              <a:ext cx="691345" cy="363775"/>
              <a:chOff x="962413" y="3493057"/>
              <a:chExt cx="2042310" cy="1074633"/>
            </a:xfrm>
          </p:grpSpPr>
          <p:grpSp>
            <p:nvGrpSpPr>
              <p:cNvPr id="72" name="Группа 71"/>
              <p:cNvGrpSpPr/>
              <p:nvPr/>
            </p:nvGrpSpPr>
            <p:grpSpPr>
              <a:xfrm>
                <a:off x="962413" y="3493057"/>
                <a:ext cx="2042310" cy="1074633"/>
                <a:chOff x="1341077" y="2424732"/>
                <a:chExt cx="1229062" cy="646714"/>
              </a:xfrm>
            </p:grpSpPr>
            <p:grpSp>
              <p:nvGrpSpPr>
                <p:cNvPr id="74" name="Группа 73"/>
                <p:cNvGrpSpPr/>
                <p:nvPr/>
              </p:nvGrpSpPr>
              <p:grpSpPr>
                <a:xfrm>
                  <a:off x="1350938" y="2424732"/>
                  <a:ext cx="1219201" cy="646714"/>
                  <a:chOff x="987255" y="2602217"/>
                  <a:chExt cx="1219201" cy="646714"/>
                </a:xfrm>
              </p:grpSpPr>
              <p:pic>
                <p:nvPicPr>
                  <p:cNvPr id="76" name="Изображение 2"/>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2326" r="100000"/>
                            </a14:imgEffect>
                          </a14:imgLayer>
                        </a14:imgProps>
                      </a:ext>
                      <a:ext uri="{28A0092B-C50C-407E-A947-70E740481C1C}">
                        <a14:useLocalDpi xmlns:a14="http://schemas.microsoft.com/office/drawing/2010/main"/>
                      </a:ext>
                    </a:extLst>
                  </a:blip>
                  <a:srcRect/>
                  <a:stretch/>
                </p:blipFill>
                <p:spPr>
                  <a:xfrm>
                    <a:off x="987255" y="2602217"/>
                    <a:ext cx="1219201" cy="646714"/>
                  </a:xfrm>
                  <a:prstGeom prst="rect">
                    <a:avLst/>
                  </a:prstGeom>
                </p:spPr>
              </p:pic>
              <p:sp>
                <p:nvSpPr>
                  <p:cNvPr id="77" name="Овал 76"/>
                  <p:cNvSpPr/>
                  <p:nvPr/>
                </p:nvSpPr>
                <p:spPr>
                  <a:xfrm>
                    <a:off x="1880517"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p:nvPr/>
                </p:nvSpPr>
                <p:spPr>
                  <a:xfrm>
                    <a:off x="1234069"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рямоугольник 78"/>
                  <p:cNvSpPr/>
                  <p:nvPr/>
                </p:nvSpPr>
                <p:spPr>
                  <a:xfrm>
                    <a:off x="1122036" y="2906667"/>
                    <a:ext cx="86096" cy="613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Прямоугольник с одним усеченным и одним скругленным углом 79"/>
                  <p:cNvSpPr/>
                  <p:nvPr/>
                </p:nvSpPr>
                <p:spPr>
                  <a:xfrm>
                    <a:off x="2048461" y="2893896"/>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5" name="Нашивка 74"/>
                <p:cNvSpPr/>
                <p:nvPr/>
              </p:nvSpPr>
              <p:spPr>
                <a:xfrm>
                  <a:off x="1341077" y="2715958"/>
                  <a:ext cx="109248" cy="145347"/>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73" name="Овал 72"/>
              <p:cNvSpPr/>
              <p:nvPr/>
            </p:nvSpPr>
            <p:spPr>
              <a:xfrm>
                <a:off x="1988786" y="3698396"/>
                <a:ext cx="167268" cy="167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1" name="Группа 80"/>
            <p:cNvGrpSpPr/>
            <p:nvPr/>
          </p:nvGrpSpPr>
          <p:grpSpPr>
            <a:xfrm flipH="1">
              <a:off x="1777316" y="4173730"/>
              <a:ext cx="291000" cy="525204"/>
              <a:chOff x="4396376" y="3711011"/>
              <a:chExt cx="390432" cy="704660"/>
            </a:xfrm>
          </p:grpSpPr>
          <p:pic>
            <p:nvPicPr>
              <p:cNvPr id="82" name="Picture 4" descr="https://imageog.flaticon.com/icons/png/512/177/177873.png?size=1200x630f&amp;pad=10,10,10,10&amp;ext=png&amp;bg=FFFFFFF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flipH="1">
                <a:off x="4396376" y="3810847"/>
                <a:ext cx="390432" cy="604824"/>
              </a:xfrm>
              <a:prstGeom prst="rect">
                <a:avLst/>
              </a:prstGeom>
              <a:noFill/>
              <a:extLst>
                <a:ext uri="{909E8E84-426E-40DD-AFC4-6F175D3DCCD1}">
                  <a14:hiddenFill xmlns:a14="http://schemas.microsoft.com/office/drawing/2010/main">
                    <a:solidFill>
                      <a:srgbClr val="FFFFFF"/>
                    </a:solidFill>
                  </a14:hiddenFill>
                </a:ext>
              </a:extLst>
            </p:spPr>
          </p:pic>
          <p:sp>
            <p:nvSpPr>
              <p:cNvPr id="83" name="Овал 82"/>
              <p:cNvSpPr/>
              <p:nvPr/>
            </p:nvSpPr>
            <p:spPr>
              <a:xfrm flipH="1">
                <a:off x="4520729" y="3711011"/>
                <a:ext cx="104680" cy="10468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85" name="Прямая соединительная линия 84"/>
            <p:cNvCxnSpPr/>
            <p:nvPr/>
          </p:nvCxnSpPr>
          <p:spPr>
            <a:xfrm flipH="1">
              <a:off x="2051046" y="3756227"/>
              <a:ext cx="276883" cy="108540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a:off x="2223418" y="4035099"/>
              <a:ext cx="439461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p:nvPr/>
          </p:nvCxnSpPr>
          <p:spPr>
            <a:xfrm>
              <a:off x="2051046" y="4642679"/>
              <a:ext cx="62972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4" name="Picture 2" descr="https://i.ya-webdesign.com/images/in-the-clipart-clock-12.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374825" y="4102359"/>
              <a:ext cx="472367" cy="472271"/>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2804532" y="4163205"/>
              <a:ext cx="1433213" cy="369332"/>
            </a:xfrm>
            <a:prstGeom prst="rect">
              <a:avLst/>
            </a:prstGeom>
            <a:noFill/>
          </p:spPr>
          <p:txBody>
            <a:bodyPr wrap="none" rtlCol="0">
              <a:spAutoFit/>
            </a:bodyPr>
            <a:lstStyle/>
            <a:p>
              <a:r>
                <a:rPr lang="ru-RU" b="1" dirty="0" smtClean="0"/>
                <a:t>За 1 секунду</a:t>
              </a:r>
              <a:endParaRPr lang="ru-RU" b="1" dirty="0"/>
            </a:p>
          </p:txBody>
        </p:sp>
      </p:grpSp>
      <p:sp>
        <p:nvSpPr>
          <p:cNvPr id="123" name="Скругленный прямоугольник 122"/>
          <p:cNvSpPr/>
          <p:nvPr/>
        </p:nvSpPr>
        <p:spPr>
          <a:xfrm>
            <a:off x="4295168" y="2585276"/>
            <a:ext cx="1540311" cy="1057783"/>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0" name="Группа 119"/>
          <p:cNvGrpSpPr/>
          <p:nvPr/>
        </p:nvGrpSpPr>
        <p:grpSpPr>
          <a:xfrm>
            <a:off x="4377461" y="2646086"/>
            <a:ext cx="1324843" cy="920710"/>
            <a:chOff x="1487397" y="4903352"/>
            <a:chExt cx="1324843" cy="920710"/>
          </a:xfrm>
        </p:grpSpPr>
        <p:pic>
          <p:nvPicPr>
            <p:cNvPr id="105" name="Picture 2" descr="https://i.ya-webdesign.com/images/in-the-clipart-clock-12.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487397" y="5198691"/>
              <a:ext cx="472367" cy="472271"/>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p:cNvSpPr txBox="1"/>
            <p:nvPr/>
          </p:nvSpPr>
          <p:spPr>
            <a:xfrm>
              <a:off x="1986852" y="5182209"/>
              <a:ext cx="405269" cy="523220"/>
            </a:xfrm>
            <a:prstGeom prst="rect">
              <a:avLst/>
            </a:prstGeom>
            <a:noFill/>
          </p:spPr>
          <p:txBody>
            <a:bodyPr wrap="square" rtlCol="0">
              <a:spAutoFit/>
            </a:bodyPr>
            <a:lstStyle/>
            <a:p>
              <a:r>
                <a:rPr lang="ru-RU" sz="2800" dirty="0" smtClean="0"/>
                <a:t>=</a:t>
              </a:r>
              <a:endParaRPr lang="ru-RU" sz="2800" dirty="0"/>
            </a:p>
          </p:txBody>
        </p:sp>
        <p:cxnSp>
          <p:nvCxnSpPr>
            <p:cNvPr id="107" name="Прямая со стрелкой 106"/>
            <p:cNvCxnSpPr/>
            <p:nvPr/>
          </p:nvCxnSpPr>
          <p:spPr>
            <a:xfrm flipH="1" flipV="1">
              <a:off x="2430362" y="4903526"/>
              <a:ext cx="16303" cy="4166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2484906" y="4903352"/>
              <a:ext cx="327334" cy="523220"/>
            </a:xfrm>
            <a:prstGeom prst="rect">
              <a:avLst/>
            </a:prstGeom>
            <a:noFill/>
          </p:spPr>
          <p:txBody>
            <a:bodyPr wrap="none" rtlCol="0">
              <a:spAutoFit/>
            </a:bodyPr>
            <a:lstStyle/>
            <a:p>
              <a:r>
                <a:rPr lang="en-US" sz="2800" b="1" dirty="0"/>
                <a:t>s</a:t>
              </a:r>
              <a:endParaRPr lang="ru-RU" sz="2800" b="1" dirty="0"/>
            </a:p>
          </p:txBody>
        </p:sp>
        <p:cxnSp>
          <p:nvCxnSpPr>
            <p:cNvPr id="112" name="Прямая соединительная линия 111"/>
            <p:cNvCxnSpPr/>
            <p:nvPr/>
          </p:nvCxnSpPr>
          <p:spPr>
            <a:xfrm flipH="1">
              <a:off x="2330267" y="5443819"/>
              <a:ext cx="4550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483610" y="5454730"/>
              <a:ext cx="320922" cy="369332"/>
            </a:xfrm>
            <a:prstGeom prst="rect">
              <a:avLst/>
            </a:prstGeom>
            <a:noFill/>
          </p:spPr>
          <p:txBody>
            <a:bodyPr wrap="none" rtlCol="0">
              <a:spAutoFit/>
            </a:bodyPr>
            <a:lstStyle/>
            <a:p>
              <a:r>
                <a:rPr lang="en-US" b="1" dirty="0" smtClean="0"/>
                <a:t>V</a:t>
              </a:r>
              <a:endParaRPr lang="ru-RU" b="1" dirty="0"/>
            </a:p>
          </p:txBody>
        </p:sp>
        <p:sp>
          <p:nvSpPr>
            <p:cNvPr id="114" name="TextBox 113"/>
            <p:cNvSpPr txBox="1"/>
            <p:nvPr/>
          </p:nvSpPr>
          <p:spPr>
            <a:xfrm>
              <a:off x="1598755" y="5336097"/>
              <a:ext cx="264816" cy="369332"/>
            </a:xfrm>
            <a:prstGeom prst="rect">
              <a:avLst/>
            </a:prstGeom>
            <a:noFill/>
          </p:spPr>
          <p:txBody>
            <a:bodyPr wrap="none" rtlCol="0">
              <a:spAutoFit/>
            </a:bodyPr>
            <a:lstStyle/>
            <a:p>
              <a:r>
                <a:rPr lang="en-US" b="1" dirty="0" smtClean="0"/>
                <a:t>t</a:t>
              </a:r>
              <a:endParaRPr lang="ru-RU" b="1" dirty="0"/>
            </a:p>
          </p:txBody>
        </p:sp>
        <p:cxnSp>
          <p:nvCxnSpPr>
            <p:cNvPr id="116" name="Прямая соединительная линия 115"/>
            <p:cNvCxnSpPr/>
            <p:nvPr/>
          </p:nvCxnSpPr>
          <p:spPr>
            <a:xfrm>
              <a:off x="2337388" y="5575680"/>
              <a:ext cx="229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p:nvPr/>
          </p:nvCxnSpPr>
          <p:spPr>
            <a:xfrm>
              <a:off x="2352751" y="5643755"/>
              <a:ext cx="229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a:off x="2372156" y="5704635"/>
              <a:ext cx="229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5" name="TextBox 124"/>
          <p:cNvSpPr txBox="1"/>
          <p:nvPr/>
        </p:nvSpPr>
        <p:spPr>
          <a:xfrm>
            <a:off x="3049116" y="675473"/>
            <a:ext cx="3038845" cy="461665"/>
          </a:xfrm>
          <a:prstGeom prst="rect">
            <a:avLst/>
          </a:prstGeom>
          <a:noFill/>
        </p:spPr>
        <p:txBody>
          <a:bodyPr wrap="none" rtlCol="0">
            <a:spAutoFit/>
          </a:bodyPr>
          <a:lstStyle/>
          <a:p>
            <a:r>
              <a:rPr lang="ru-RU" sz="2400" b="1" dirty="0" smtClean="0"/>
              <a:t>Расчет безопасности</a:t>
            </a:r>
            <a:endParaRPr lang="ru-RU" sz="2400" b="1" dirty="0"/>
          </a:p>
        </p:txBody>
      </p:sp>
      <p:sp>
        <p:nvSpPr>
          <p:cNvPr id="2" name="Номер слайда 1"/>
          <p:cNvSpPr>
            <a:spLocks noGrp="1"/>
          </p:cNvSpPr>
          <p:nvPr>
            <p:ph type="sldNum" sz="quarter" idx="12"/>
          </p:nvPr>
        </p:nvSpPr>
        <p:spPr>
          <a:xfrm>
            <a:off x="6936791" y="6455164"/>
            <a:ext cx="2057400" cy="365125"/>
          </a:xfrm>
        </p:spPr>
        <p:txBody>
          <a:bodyPr/>
          <a:lstStyle/>
          <a:p>
            <a:fld id="{3369C152-4F84-4D6A-B078-1F75A2F2182D}" type="slidenum">
              <a:rPr lang="ru-RU" smtClean="0"/>
              <a:t>302</a:t>
            </a:fld>
            <a:endParaRPr lang="ru-RU" dirty="0"/>
          </a:p>
        </p:txBody>
      </p:sp>
    </p:spTree>
    <p:extLst>
      <p:ext uri="{BB962C8B-B14F-4D97-AF65-F5344CB8AC3E}">
        <p14:creationId xmlns:p14="http://schemas.microsoft.com/office/powerpoint/2010/main" val="4172140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 y="-40686"/>
            <a:ext cx="9142985" cy="6858000"/>
          </a:xfrm>
          <a:prstGeom prst="rect">
            <a:avLst/>
          </a:prstGeom>
        </p:spPr>
      </p:pic>
      <p:sp>
        <p:nvSpPr>
          <p:cNvPr id="101" name="TextBox 100"/>
          <p:cNvSpPr txBox="1"/>
          <p:nvPr/>
        </p:nvSpPr>
        <p:spPr>
          <a:xfrm>
            <a:off x="3392016" y="675473"/>
            <a:ext cx="2359107" cy="461665"/>
          </a:xfrm>
          <a:prstGeom prst="rect">
            <a:avLst/>
          </a:prstGeom>
          <a:noFill/>
        </p:spPr>
        <p:txBody>
          <a:bodyPr wrap="none" rtlCol="0">
            <a:spAutoFit/>
          </a:bodyPr>
          <a:lstStyle/>
          <a:p>
            <a:r>
              <a:rPr lang="ru-RU" sz="2400" b="1" dirty="0" smtClean="0"/>
              <a:t>Сложная задача</a:t>
            </a:r>
            <a:endParaRPr lang="ru-RU" sz="2400" b="1" dirty="0"/>
          </a:p>
        </p:txBody>
      </p:sp>
      <p:grpSp>
        <p:nvGrpSpPr>
          <p:cNvPr id="110" name="Группа 109"/>
          <p:cNvGrpSpPr/>
          <p:nvPr/>
        </p:nvGrpSpPr>
        <p:grpSpPr>
          <a:xfrm>
            <a:off x="246341" y="1853297"/>
            <a:ext cx="8897659" cy="3853852"/>
            <a:chOff x="246341" y="2164950"/>
            <a:chExt cx="8897659" cy="3853852"/>
          </a:xfrm>
        </p:grpSpPr>
        <p:grpSp>
          <p:nvGrpSpPr>
            <p:cNvPr id="103" name="Группа 102"/>
            <p:cNvGrpSpPr/>
            <p:nvPr/>
          </p:nvGrpSpPr>
          <p:grpSpPr>
            <a:xfrm>
              <a:off x="246341" y="2164950"/>
              <a:ext cx="8897659" cy="3853852"/>
              <a:chOff x="328890" y="2164950"/>
              <a:chExt cx="8897659" cy="3853852"/>
            </a:xfrm>
          </p:grpSpPr>
          <p:sp>
            <p:nvSpPr>
              <p:cNvPr id="5" name="Скругленный прямоугольник 4"/>
              <p:cNvSpPr/>
              <p:nvPr/>
            </p:nvSpPr>
            <p:spPr>
              <a:xfrm>
                <a:off x="328890" y="4389791"/>
                <a:ext cx="8657207" cy="909813"/>
              </a:xfrm>
              <a:prstGeom prst="roundRect">
                <a:avLst/>
              </a:prstGeom>
              <a:solidFill>
                <a:schemeClr val="tx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38531" y="3481055"/>
                <a:ext cx="8657207" cy="909813"/>
              </a:xfrm>
              <a:prstGeom prst="roundRect">
                <a:avLst/>
              </a:prstGeom>
              <a:solidFill>
                <a:schemeClr val="tx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араллелограмм 6"/>
              <p:cNvSpPr/>
              <p:nvPr/>
            </p:nvSpPr>
            <p:spPr>
              <a:xfrm>
                <a:off x="3918078" y="4183159"/>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араллелограмм 7"/>
              <p:cNvSpPr/>
              <p:nvPr/>
            </p:nvSpPr>
            <p:spPr>
              <a:xfrm>
                <a:off x="3942075" y="4101489"/>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араллелограмм 8"/>
              <p:cNvSpPr/>
              <p:nvPr/>
            </p:nvSpPr>
            <p:spPr>
              <a:xfrm>
                <a:off x="3964971" y="4021564"/>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араллелограмм 9"/>
              <p:cNvSpPr/>
              <p:nvPr/>
            </p:nvSpPr>
            <p:spPr>
              <a:xfrm>
                <a:off x="3985792" y="3944534"/>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p:cNvSpPr/>
              <p:nvPr/>
            </p:nvSpPr>
            <p:spPr>
              <a:xfrm>
                <a:off x="4003601" y="3868958"/>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http://www.pdd24.com/pdd/img/z5.19.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53776" y="2164950"/>
                <a:ext cx="69691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Прямая соединительная линия 12"/>
              <p:cNvCxnSpPr/>
              <p:nvPr/>
            </p:nvCxnSpPr>
            <p:spPr>
              <a:xfrm flipH="1">
                <a:off x="4601960" y="2862441"/>
                <a:ext cx="0" cy="5984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Параллелограмм 14"/>
              <p:cNvSpPr/>
              <p:nvPr/>
            </p:nvSpPr>
            <p:spPr>
              <a:xfrm>
                <a:off x="4020270" y="3790999"/>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араллелограмм 15"/>
              <p:cNvSpPr/>
              <p:nvPr/>
            </p:nvSpPr>
            <p:spPr>
              <a:xfrm>
                <a:off x="4044267" y="3709329"/>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араллелограмм 16"/>
              <p:cNvSpPr/>
              <p:nvPr/>
            </p:nvSpPr>
            <p:spPr>
              <a:xfrm>
                <a:off x="4067163" y="3629404"/>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араллелограмм 17"/>
              <p:cNvSpPr/>
              <p:nvPr/>
            </p:nvSpPr>
            <p:spPr>
              <a:xfrm>
                <a:off x="4087984" y="3552374"/>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араллелограмм 18"/>
              <p:cNvSpPr/>
              <p:nvPr/>
            </p:nvSpPr>
            <p:spPr>
              <a:xfrm>
                <a:off x="4105793" y="3476798"/>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араллелограмм 19"/>
              <p:cNvSpPr/>
              <p:nvPr/>
            </p:nvSpPr>
            <p:spPr>
              <a:xfrm>
                <a:off x="3855618" y="4420725"/>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араллелограмм 20"/>
              <p:cNvSpPr/>
              <p:nvPr/>
            </p:nvSpPr>
            <p:spPr>
              <a:xfrm>
                <a:off x="3879615" y="4339055"/>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араллелограмм 21"/>
              <p:cNvSpPr/>
              <p:nvPr/>
            </p:nvSpPr>
            <p:spPr>
              <a:xfrm>
                <a:off x="3902511" y="4259130"/>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flipH="1" flipV="1">
                <a:off x="4213071" y="4382300"/>
                <a:ext cx="4710457" cy="16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flipV="1">
                <a:off x="397812" y="4392985"/>
                <a:ext cx="3375661" cy="205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Группа 24"/>
              <p:cNvGrpSpPr/>
              <p:nvPr/>
            </p:nvGrpSpPr>
            <p:grpSpPr>
              <a:xfrm flipH="1">
                <a:off x="3973037" y="4874737"/>
                <a:ext cx="390432" cy="704660"/>
                <a:chOff x="-3113903" y="148902"/>
                <a:chExt cx="3138617" cy="5664646"/>
              </a:xfrm>
            </p:grpSpPr>
            <p:pic>
              <p:nvPicPr>
                <p:cNvPr id="77" name="Picture 4" descr="https://imageog.flaticon.com/icons/png/512/177/177873.png?size=1200x630f&amp;pad=10,10,10,10&amp;ext=png&amp;bg=FFFFFFFF"/>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13903" y="951470"/>
                  <a:ext cx="3138617" cy="4862078"/>
                </a:xfrm>
                <a:prstGeom prst="rect">
                  <a:avLst/>
                </a:prstGeom>
                <a:noFill/>
                <a:extLst>
                  <a:ext uri="{909E8E84-426E-40DD-AFC4-6F175D3DCCD1}">
                    <a14:hiddenFill xmlns:a14="http://schemas.microsoft.com/office/drawing/2010/main">
                      <a:solidFill>
                        <a:srgbClr val="FFFFFF"/>
                      </a:solidFill>
                    </a14:hiddenFill>
                  </a:ext>
                </a:extLst>
              </p:spPr>
            </p:pic>
            <p:sp>
              <p:nvSpPr>
                <p:cNvPr id="78" name="Овал 77"/>
                <p:cNvSpPr/>
                <p:nvPr/>
              </p:nvSpPr>
              <p:spPr>
                <a:xfrm>
                  <a:off x="-1816443" y="148902"/>
                  <a:ext cx="841503" cy="8415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6" name="Параллелограмм 25"/>
              <p:cNvSpPr/>
              <p:nvPr/>
            </p:nvSpPr>
            <p:spPr>
              <a:xfrm>
                <a:off x="3649969" y="5204208"/>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араллелограмм 26"/>
              <p:cNvSpPr/>
              <p:nvPr/>
            </p:nvSpPr>
            <p:spPr>
              <a:xfrm>
                <a:off x="3673966" y="5122538"/>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араллелограмм 27"/>
              <p:cNvSpPr/>
              <p:nvPr/>
            </p:nvSpPr>
            <p:spPr>
              <a:xfrm>
                <a:off x="3696862" y="5042613"/>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араллелограмм 28"/>
              <p:cNvSpPr/>
              <p:nvPr/>
            </p:nvSpPr>
            <p:spPr>
              <a:xfrm>
                <a:off x="3717683" y="4965583"/>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араллелограмм 29"/>
              <p:cNvSpPr/>
              <p:nvPr/>
            </p:nvSpPr>
            <p:spPr>
              <a:xfrm>
                <a:off x="3735492" y="4890007"/>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араллелограмм 30"/>
              <p:cNvSpPr/>
              <p:nvPr/>
            </p:nvSpPr>
            <p:spPr>
              <a:xfrm>
                <a:off x="3752161" y="4812048"/>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араллелограмм 31"/>
              <p:cNvSpPr/>
              <p:nvPr/>
            </p:nvSpPr>
            <p:spPr>
              <a:xfrm>
                <a:off x="3776158" y="4730378"/>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араллелограмм 32"/>
              <p:cNvSpPr/>
              <p:nvPr/>
            </p:nvSpPr>
            <p:spPr>
              <a:xfrm>
                <a:off x="3799054" y="4650453"/>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араллелограмм 33"/>
              <p:cNvSpPr/>
              <p:nvPr/>
            </p:nvSpPr>
            <p:spPr>
              <a:xfrm>
                <a:off x="3819875" y="4573423"/>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араллелограмм 34"/>
              <p:cNvSpPr/>
              <p:nvPr/>
            </p:nvSpPr>
            <p:spPr>
              <a:xfrm>
                <a:off x="3837684" y="4497847"/>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араллелограмм 35"/>
              <p:cNvSpPr/>
              <p:nvPr/>
            </p:nvSpPr>
            <p:spPr>
              <a:xfrm>
                <a:off x="3611506" y="5360104"/>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араллелограмм 36"/>
              <p:cNvSpPr/>
              <p:nvPr/>
            </p:nvSpPr>
            <p:spPr>
              <a:xfrm>
                <a:off x="3634402" y="5280179"/>
                <a:ext cx="250175"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96667" y="4079890"/>
                <a:ext cx="1219201" cy="646714"/>
                <a:chOff x="987255" y="2602217"/>
                <a:chExt cx="1219201" cy="646714"/>
              </a:xfrm>
            </p:grpSpPr>
            <p:pic>
              <p:nvPicPr>
                <p:cNvPr id="72" name="Изображение 2"/>
                <p:cNvPicPr>
                  <a:picLocks noChangeAspect="1"/>
                </p:cNvPicPr>
                <p:nvPr/>
              </p:nvPicPr>
              <p:blipFill rotWithShape="1">
                <a:blip r:embed="rId6" cstate="print">
                  <a:duotone>
                    <a:prstClr val="black"/>
                    <a:srgbClr val="7030A0">
                      <a:tint val="45000"/>
                      <a:satMod val="400000"/>
                    </a:srgbClr>
                  </a:duotone>
                  <a:extLst>
                    <a:ext uri="{BEBA8EAE-BF5A-486C-A8C5-ECC9F3942E4B}">
                      <a14:imgProps xmlns:a14="http://schemas.microsoft.com/office/drawing/2010/main">
                        <a14:imgLayer r:embed="rId7">
                          <a14:imgEffect>
                            <a14:backgroundRemoval t="0" b="100000" l="2326" r="100000"/>
                          </a14:imgEffect>
                        </a14:imgLayer>
                      </a14:imgProps>
                    </a:ext>
                    <a:ext uri="{28A0092B-C50C-407E-A947-70E740481C1C}">
                      <a14:useLocalDpi xmlns:a14="http://schemas.microsoft.com/office/drawing/2010/main"/>
                    </a:ext>
                  </a:extLst>
                </a:blip>
                <a:srcRect/>
                <a:stretch/>
              </p:blipFill>
              <p:spPr>
                <a:xfrm>
                  <a:off x="987255" y="2602217"/>
                  <a:ext cx="1219201" cy="646714"/>
                </a:xfrm>
                <a:prstGeom prst="rect">
                  <a:avLst/>
                </a:prstGeom>
              </p:spPr>
            </p:pic>
            <p:sp>
              <p:nvSpPr>
                <p:cNvPr id="73" name="Овал 72"/>
                <p:cNvSpPr/>
                <p:nvPr/>
              </p:nvSpPr>
              <p:spPr>
                <a:xfrm>
                  <a:off x="1880517"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Овал 73"/>
                <p:cNvSpPr/>
                <p:nvPr/>
              </p:nvSpPr>
              <p:spPr>
                <a:xfrm>
                  <a:off x="1234069"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Прямоугольник 74"/>
                <p:cNvSpPr/>
                <p:nvPr/>
              </p:nvSpPr>
              <p:spPr>
                <a:xfrm>
                  <a:off x="1122036" y="2906667"/>
                  <a:ext cx="86096" cy="613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Прямоугольник с одним усеченным и одним скругленным углом 75"/>
                <p:cNvSpPr/>
                <p:nvPr/>
              </p:nvSpPr>
              <p:spPr>
                <a:xfrm>
                  <a:off x="2048461" y="2893896"/>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39" name="Прямая соединительная линия 38"/>
              <p:cNvCxnSpPr/>
              <p:nvPr/>
            </p:nvCxnSpPr>
            <p:spPr>
              <a:xfrm flipH="1" flipV="1">
                <a:off x="1818611" y="4861866"/>
                <a:ext cx="1855356" cy="112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flipV="1">
                <a:off x="4230353" y="3959997"/>
                <a:ext cx="1855356" cy="112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Группа 41"/>
              <p:cNvGrpSpPr/>
              <p:nvPr/>
            </p:nvGrpSpPr>
            <p:grpSpPr>
              <a:xfrm>
                <a:off x="1241345" y="4652890"/>
                <a:ext cx="1219201" cy="646714"/>
                <a:chOff x="987255" y="2602217"/>
                <a:chExt cx="1219201" cy="646714"/>
              </a:xfrm>
            </p:grpSpPr>
            <p:pic>
              <p:nvPicPr>
                <p:cNvPr id="67" name="Изображение 2"/>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2326" r="100000"/>
                          </a14:imgEffect>
                        </a14:imgLayer>
                      </a14:imgProps>
                    </a:ext>
                    <a:ext uri="{28A0092B-C50C-407E-A947-70E740481C1C}">
                      <a14:useLocalDpi xmlns:a14="http://schemas.microsoft.com/office/drawing/2010/main"/>
                    </a:ext>
                  </a:extLst>
                </a:blip>
                <a:srcRect/>
                <a:stretch/>
              </p:blipFill>
              <p:spPr>
                <a:xfrm>
                  <a:off x="987255" y="2602217"/>
                  <a:ext cx="1219201" cy="646714"/>
                </a:xfrm>
                <a:prstGeom prst="rect">
                  <a:avLst/>
                </a:prstGeom>
              </p:spPr>
            </p:pic>
            <p:sp>
              <p:nvSpPr>
                <p:cNvPr id="68" name="Овал 67"/>
                <p:cNvSpPr/>
                <p:nvPr/>
              </p:nvSpPr>
              <p:spPr>
                <a:xfrm>
                  <a:off x="1880517"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1234069"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Прямоугольник 69"/>
                <p:cNvSpPr/>
                <p:nvPr/>
              </p:nvSpPr>
              <p:spPr>
                <a:xfrm>
                  <a:off x="1122036" y="2906667"/>
                  <a:ext cx="86096" cy="613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Прямоугольник с одним усеченным и одним скругленным углом 70"/>
                <p:cNvSpPr/>
                <p:nvPr/>
              </p:nvSpPr>
              <p:spPr>
                <a:xfrm>
                  <a:off x="2048461" y="2893896"/>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43" name="Прямая соединительная линия 42"/>
              <p:cNvCxnSpPr>
                <a:stCxn id="6" idx="3"/>
              </p:cNvCxnSpPr>
              <p:nvPr/>
            </p:nvCxnSpPr>
            <p:spPr>
              <a:xfrm flipH="1">
                <a:off x="6183561" y="3935962"/>
                <a:ext cx="2812177" cy="2788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a:off x="338531" y="4861639"/>
                <a:ext cx="1406089" cy="1394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flipH="1" flipV="1">
                <a:off x="2117681" y="3959958"/>
                <a:ext cx="1855356" cy="112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a:endCxn id="6" idx="1"/>
              </p:cNvCxnSpPr>
              <p:nvPr/>
            </p:nvCxnSpPr>
            <p:spPr>
              <a:xfrm flipH="1" flipV="1">
                <a:off x="338531" y="3935962"/>
                <a:ext cx="1705160" cy="2376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H="1" flipV="1">
                <a:off x="4192250" y="4867981"/>
                <a:ext cx="1855356" cy="112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H="1">
                <a:off x="6145458" y="4843946"/>
                <a:ext cx="2812177" cy="2788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V="1">
                <a:off x="3673966" y="3249008"/>
                <a:ext cx="620476" cy="23303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115848" y="5579397"/>
                <a:ext cx="11545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Группа 53"/>
              <p:cNvGrpSpPr/>
              <p:nvPr/>
            </p:nvGrpSpPr>
            <p:grpSpPr>
              <a:xfrm flipH="1">
                <a:off x="8826454" y="3249008"/>
                <a:ext cx="400095" cy="646714"/>
                <a:chOff x="1793582" y="2590897"/>
                <a:chExt cx="400095" cy="646714"/>
              </a:xfrm>
            </p:grpSpPr>
            <p:pic>
              <p:nvPicPr>
                <p:cNvPr id="55" name="Изображение 2"/>
                <p:cNvPicPr>
                  <a:picLocks noChangeAspect="1"/>
                </p:cNvPicPr>
                <p:nvPr/>
              </p:nvPicPr>
              <p:blipFill rotWithShape="1">
                <a:blip r:embed="rId8" cstate="print">
                  <a:duotone>
                    <a:prstClr val="black"/>
                    <a:srgbClr val="FF0000">
                      <a:tint val="45000"/>
                      <a:satMod val="400000"/>
                    </a:srgbClr>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p:blipFill>
              <p:spPr>
                <a:xfrm>
                  <a:off x="1793582" y="2590897"/>
                  <a:ext cx="400095" cy="646714"/>
                </a:xfrm>
                <a:prstGeom prst="rect">
                  <a:avLst/>
                </a:prstGeom>
              </p:spPr>
            </p:pic>
            <p:sp>
              <p:nvSpPr>
                <p:cNvPr id="56" name="Овал 55"/>
                <p:cNvSpPr/>
                <p:nvPr/>
              </p:nvSpPr>
              <p:spPr>
                <a:xfrm>
                  <a:off x="1880517"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с одним усеченным и одним скругленным углом 56"/>
                <p:cNvSpPr/>
                <p:nvPr/>
              </p:nvSpPr>
              <p:spPr>
                <a:xfrm>
                  <a:off x="2048461" y="2893896"/>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TextBox 1"/>
              <p:cNvSpPr txBox="1"/>
              <p:nvPr/>
            </p:nvSpPr>
            <p:spPr>
              <a:xfrm>
                <a:off x="5375195" y="4887288"/>
                <a:ext cx="3689600" cy="369332"/>
              </a:xfrm>
              <a:prstGeom prst="rect">
                <a:avLst/>
              </a:prstGeom>
              <a:noFill/>
            </p:spPr>
            <p:txBody>
              <a:bodyPr wrap="none" rtlCol="0">
                <a:spAutoFit/>
              </a:bodyPr>
              <a:lstStyle/>
              <a:p>
                <a:r>
                  <a:rPr lang="ru-RU" b="1" dirty="0" smtClean="0"/>
                  <a:t>Не менее 3 секунд на одну полосу</a:t>
                </a:r>
                <a:endParaRPr lang="ru-RU" b="1" dirty="0"/>
              </a:p>
            </p:txBody>
          </p:sp>
          <p:pic>
            <p:nvPicPr>
              <p:cNvPr id="86" name="Рисунок 8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56820" y="2272181"/>
                <a:ext cx="1104900" cy="1116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8" name="Прямая со стрелкой 87"/>
              <p:cNvCxnSpPr/>
              <p:nvPr/>
            </p:nvCxnSpPr>
            <p:spPr>
              <a:xfrm>
                <a:off x="2420552" y="5189748"/>
                <a:ext cx="1213850"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p:nvPr/>
            </p:nvCxnSpPr>
            <p:spPr>
              <a:xfrm>
                <a:off x="1715452" y="4625054"/>
                <a:ext cx="2020040"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Прямая со стрелкой 91"/>
              <p:cNvCxnSpPr/>
              <p:nvPr/>
            </p:nvCxnSpPr>
            <p:spPr>
              <a:xfrm>
                <a:off x="4230353" y="4183159"/>
                <a:ext cx="2973579"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4338159" y="3759907"/>
                <a:ext cx="4490731"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0" name="Группа 79"/>
              <p:cNvGrpSpPr/>
              <p:nvPr/>
            </p:nvGrpSpPr>
            <p:grpSpPr>
              <a:xfrm flipH="1">
                <a:off x="7203932" y="3675123"/>
                <a:ext cx="1219201" cy="646714"/>
                <a:chOff x="987255" y="2602217"/>
                <a:chExt cx="1219201" cy="646714"/>
              </a:xfrm>
            </p:grpSpPr>
            <p:pic>
              <p:nvPicPr>
                <p:cNvPr id="81" name="Изображение 2"/>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2326" r="100000"/>
                          </a14:imgEffect>
                        </a14:imgLayer>
                      </a14:imgProps>
                    </a:ext>
                    <a:ext uri="{28A0092B-C50C-407E-A947-70E740481C1C}">
                      <a14:useLocalDpi xmlns:a14="http://schemas.microsoft.com/office/drawing/2010/main"/>
                    </a:ext>
                  </a:extLst>
                </a:blip>
                <a:srcRect/>
                <a:stretch/>
              </p:blipFill>
              <p:spPr>
                <a:xfrm>
                  <a:off x="987255" y="2602217"/>
                  <a:ext cx="1219201" cy="646714"/>
                </a:xfrm>
                <a:prstGeom prst="rect">
                  <a:avLst/>
                </a:prstGeom>
              </p:spPr>
            </p:pic>
            <p:sp>
              <p:nvSpPr>
                <p:cNvPr id="82" name="Овал 81"/>
                <p:cNvSpPr/>
                <p:nvPr/>
              </p:nvSpPr>
              <p:spPr>
                <a:xfrm>
                  <a:off x="1880517"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1234069" y="3039373"/>
                  <a:ext cx="187770" cy="18777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Прямоугольник 83"/>
                <p:cNvSpPr/>
                <p:nvPr/>
              </p:nvSpPr>
              <p:spPr>
                <a:xfrm>
                  <a:off x="1122036" y="2906667"/>
                  <a:ext cx="86096" cy="613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рямоугольник с одним усеченным и одним скругленным углом 84"/>
                <p:cNvSpPr/>
                <p:nvPr/>
              </p:nvSpPr>
              <p:spPr>
                <a:xfrm>
                  <a:off x="2048461" y="2893896"/>
                  <a:ext cx="122601" cy="86843"/>
                </a:xfrm>
                <a:prstGeom prst="snip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6" name="TextBox 95"/>
              <p:cNvSpPr txBox="1"/>
              <p:nvPr/>
            </p:nvSpPr>
            <p:spPr>
              <a:xfrm>
                <a:off x="2827178" y="4597328"/>
                <a:ext cx="397866" cy="646331"/>
              </a:xfrm>
              <a:prstGeom prst="rect">
                <a:avLst/>
              </a:prstGeom>
              <a:noFill/>
            </p:spPr>
            <p:txBody>
              <a:bodyPr wrap="none" rtlCol="0">
                <a:spAutoFit/>
              </a:bodyPr>
              <a:lstStyle/>
              <a:p>
                <a:r>
                  <a:rPr lang="ru-RU" sz="3600" dirty="0" smtClean="0">
                    <a:solidFill>
                      <a:srgbClr val="FF0000"/>
                    </a:solidFill>
                  </a:rPr>
                  <a:t>?</a:t>
                </a:r>
                <a:endParaRPr lang="ru-RU" sz="3600" dirty="0">
                  <a:solidFill>
                    <a:srgbClr val="FF0000"/>
                  </a:solidFill>
                </a:endParaRPr>
              </a:p>
            </p:txBody>
          </p:sp>
          <p:sp>
            <p:nvSpPr>
              <p:cNvPr id="97" name="TextBox 96"/>
              <p:cNvSpPr txBox="1"/>
              <p:nvPr/>
            </p:nvSpPr>
            <p:spPr>
              <a:xfrm>
                <a:off x="2431202" y="4089391"/>
                <a:ext cx="397866" cy="646331"/>
              </a:xfrm>
              <a:prstGeom prst="rect">
                <a:avLst/>
              </a:prstGeom>
              <a:noFill/>
            </p:spPr>
            <p:txBody>
              <a:bodyPr wrap="none" rtlCol="0">
                <a:spAutoFit/>
              </a:bodyPr>
              <a:lstStyle/>
              <a:p>
                <a:r>
                  <a:rPr lang="ru-RU" sz="3600" dirty="0" smtClean="0">
                    <a:solidFill>
                      <a:srgbClr val="FF0000"/>
                    </a:solidFill>
                  </a:rPr>
                  <a:t>?</a:t>
                </a:r>
                <a:endParaRPr lang="ru-RU" sz="3600" dirty="0">
                  <a:solidFill>
                    <a:srgbClr val="FF0000"/>
                  </a:solidFill>
                </a:endParaRPr>
              </a:p>
            </p:txBody>
          </p:sp>
          <p:sp>
            <p:nvSpPr>
              <p:cNvPr id="98" name="TextBox 97"/>
              <p:cNvSpPr txBox="1"/>
              <p:nvPr/>
            </p:nvSpPr>
            <p:spPr>
              <a:xfrm>
                <a:off x="5569147" y="3643636"/>
                <a:ext cx="397866" cy="646331"/>
              </a:xfrm>
              <a:prstGeom prst="rect">
                <a:avLst/>
              </a:prstGeom>
              <a:noFill/>
            </p:spPr>
            <p:txBody>
              <a:bodyPr wrap="none" rtlCol="0">
                <a:spAutoFit/>
              </a:bodyPr>
              <a:lstStyle/>
              <a:p>
                <a:r>
                  <a:rPr lang="ru-RU" sz="3600" dirty="0" smtClean="0">
                    <a:solidFill>
                      <a:srgbClr val="FF0000"/>
                    </a:solidFill>
                  </a:rPr>
                  <a:t>?</a:t>
                </a:r>
                <a:endParaRPr lang="ru-RU" sz="3600" dirty="0">
                  <a:solidFill>
                    <a:srgbClr val="FF0000"/>
                  </a:solidFill>
                </a:endParaRPr>
              </a:p>
            </p:txBody>
          </p:sp>
          <p:sp>
            <p:nvSpPr>
              <p:cNvPr id="99" name="TextBox 98"/>
              <p:cNvSpPr txBox="1"/>
              <p:nvPr/>
            </p:nvSpPr>
            <p:spPr>
              <a:xfrm>
                <a:off x="6474860" y="3250745"/>
                <a:ext cx="397866" cy="646331"/>
              </a:xfrm>
              <a:prstGeom prst="rect">
                <a:avLst/>
              </a:prstGeom>
              <a:noFill/>
            </p:spPr>
            <p:txBody>
              <a:bodyPr wrap="none" rtlCol="0">
                <a:spAutoFit/>
              </a:bodyPr>
              <a:lstStyle/>
              <a:p>
                <a:r>
                  <a:rPr lang="ru-RU" sz="3600" dirty="0" smtClean="0">
                    <a:solidFill>
                      <a:srgbClr val="FF0000"/>
                    </a:solidFill>
                  </a:rPr>
                  <a:t>?</a:t>
                </a:r>
                <a:endParaRPr lang="ru-RU" sz="3600" dirty="0">
                  <a:solidFill>
                    <a:srgbClr val="FF0000"/>
                  </a:solidFill>
                </a:endParaRPr>
              </a:p>
            </p:txBody>
          </p:sp>
          <p:pic>
            <p:nvPicPr>
              <p:cNvPr id="100" name="Рисунок 99"/>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406958" y="5291699"/>
                <a:ext cx="719026" cy="727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 name="Picture 2" descr="https://i.ya-webdesign.com/images/in-the-clipart-clock-12.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5151319" y="4947541"/>
                <a:ext cx="281638" cy="2815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 name="Группа 108"/>
            <p:cNvGrpSpPr/>
            <p:nvPr/>
          </p:nvGrpSpPr>
          <p:grpSpPr>
            <a:xfrm>
              <a:off x="4981523" y="2170541"/>
              <a:ext cx="3981657" cy="800516"/>
              <a:chOff x="4921891" y="1459646"/>
              <a:chExt cx="3981657" cy="800516"/>
            </a:xfrm>
          </p:grpSpPr>
          <p:sp>
            <p:nvSpPr>
              <p:cNvPr id="104" name="TextBox 103"/>
              <p:cNvSpPr txBox="1"/>
              <p:nvPr/>
            </p:nvSpPr>
            <p:spPr>
              <a:xfrm>
                <a:off x="4921891" y="1498783"/>
                <a:ext cx="3825343" cy="369332"/>
              </a:xfrm>
              <a:prstGeom prst="rect">
                <a:avLst/>
              </a:prstGeom>
              <a:noFill/>
            </p:spPr>
            <p:txBody>
              <a:bodyPr wrap="none" rtlCol="0">
                <a:spAutoFit/>
              </a:bodyPr>
              <a:lstStyle/>
              <a:p>
                <a:r>
                  <a:rPr lang="ru-RU" b="1" dirty="0" smtClean="0"/>
                  <a:t>Метры в секунду = Километры в час</a:t>
                </a:r>
                <a:endParaRPr lang="ru-RU" b="1" dirty="0"/>
              </a:p>
            </p:txBody>
          </p:sp>
          <p:cxnSp>
            <p:nvCxnSpPr>
              <p:cNvPr id="106" name="Прямая соединительная линия 105"/>
              <p:cNvCxnSpPr/>
              <p:nvPr/>
            </p:nvCxnSpPr>
            <p:spPr>
              <a:xfrm>
                <a:off x="6834562" y="1868115"/>
                <a:ext cx="19093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321989" y="1890830"/>
                <a:ext cx="476412" cy="369332"/>
              </a:xfrm>
              <a:prstGeom prst="rect">
                <a:avLst/>
              </a:prstGeom>
              <a:noFill/>
            </p:spPr>
            <p:txBody>
              <a:bodyPr wrap="none" rtlCol="0">
                <a:spAutoFit/>
              </a:bodyPr>
              <a:lstStyle/>
              <a:p>
                <a:r>
                  <a:rPr lang="ru-RU" b="1" dirty="0" smtClean="0"/>
                  <a:t>3.6</a:t>
                </a:r>
                <a:endParaRPr lang="ru-RU" b="1" dirty="0"/>
              </a:p>
            </p:txBody>
          </p:sp>
          <p:sp>
            <p:nvSpPr>
              <p:cNvPr id="108" name="Скругленный прямоугольник 107"/>
              <p:cNvSpPr/>
              <p:nvPr/>
            </p:nvSpPr>
            <p:spPr>
              <a:xfrm>
                <a:off x="4921891" y="1459646"/>
                <a:ext cx="3981657" cy="8005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3" name="Номер слайда 2"/>
          <p:cNvSpPr>
            <a:spLocks noGrp="1"/>
          </p:cNvSpPr>
          <p:nvPr>
            <p:ph type="sldNum" sz="quarter" idx="12"/>
          </p:nvPr>
        </p:nvSpPr>
        <p:spPr>
          <a:xfrm>
            <a:off x="6924846" y="6439382"/>
            <a:ext cx="2057400" cy="365125"/>
          </a:xfrm>
        </p:spPr>
        <p:txBody>
          <a:bodyPr/>
          <a:lstStyle/>
          <a:p>
            <a:fld id="{3369C152-4F84-4D6A-B078-1F75A2F2182D}" type="slidenum">
              <a:rPr lang="ru-RU" smtClean="0"/>
              <a:t>303</a:t>
            </a:fld>
            <a:endParaRPr lang="ru-RU" dirty="0"/>
          </a:p>
        </p:txBody>
      </p:sp>
    </p:spTree>
    <p:extLst>
      <p:ext uri="{BB962C8B-B14F-4D97-AF65-F5344CB8AC3E}">
        <p14:creationId xmlns:p14="http://schemas.microsoft.com/office/powerpoint/2010/main" val="533636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2743</Words>
  <Application>Microsoft Office PowerPoint</Application>
  <PresentationFormat>Экран (4:3)</PresentationFormat>
  <Paragraphs>321</Paragraphs>
  <Slides>18</Slides>
  <Notes>18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Vladimir Bakharev</dc:creator>
  <cp:lastModifiedBy>Alina Abdriaziakova</cp:lastModifiedBy>
  <cp:revision>55</cp:revision>
  <dcterms:created xsi:type="dcterms:W3CDTF">2019-07-27T08:33:14Z</dcterms:created>
  <dcterms:modified xsi:type="dcterms:W3CDTF">2019-08-19T09:33:43Z</dcterms:modified>
</cp:coreProperties>
</file>