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77795" y="1196752"/>
            <a:ext cx="5546333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51520" y="2852936"/>
            <a:ext cx="5328591" cy="12241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EA66B6-72D2-421A-AD24-03298929AFA7}" type="datetimeFigureOut">
              <a:rPr lang="ru-RU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9AFC8B-C57A-4215-A6A9-791E364F5697}" type="slidenum">
              <a:rPr lang="ru-RU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 bwMode="auto">
          <a:xfrm>
            <a:off x="5937418" y="6516836"/>
            <a:ext cx="3206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en-US" sz="1800" u="sng">
                <a:solidFill>
                  <a:schemeClr val="tx1"/>
                </a:solidFill>
                <a:latin typeface="+mn-lt"/>
                <a:ea typeface="+mn-ea"/>
                <a:cs typeface="+mn-cs"/>
                <a:hlinkClick r:id="rId14" tooltip="http://presentation-creation.ru/"/>
              </a:rPr>
              <a:t>http://presentation-creation.ru/</a:t>
            </a:r>
            <a:endParaRPr lang="en-US" sz="3200" b="0" i="0" u="none" strike="noStrike" cap="none" spc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77794" y="1173699"/>
            <a:ext cx="5546332" cy="443832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defRPr/>
            </a:pPr>
            <a:endParaRPr sz="4400" b="1">
              <a:solidFill>
                <a:schemeClr val="tx2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05939552" name="TextBox 405939551"/>
          <p:cNvSpPr txBox="1"/>
          <p:nvPr/>
        </p:nvSpPr>
        <p:spPr bwMode="auto">
          <a:xfrm>
            <a:off x="245878" y="903603"/>
            <a:ext cx="5407124" cy="32309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ru-RU" sz="4800" b="1">
                <a:solidFill>
                  <a:schemeClr val="bg1"/>
                </a:solidFill>
              </a:rPr>
              <a:t>Открытие ресурсного класса для детей с РАС в МАОУ «СОШ №3»</a:t>
            </a:r>
          </a:p>
          <a:p>
            <a:pPr algn="ctr">
              <a:defRPr/>
            </a:pPr>
            <a:r>
              <a:rPr lang="ru-RU" sz="1400" b="1">
                <a:solidFill>
                  <a:schemeClr val="bg1"/>
                </a:solidFill>
              </a:rPr>
              <a:t>Верхняя-Пышма 2023г</a:t>
            </a:r>
            <a:endParaRPr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93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770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bg2">
                    <a:lumMod val="25000"/>
                  </a:schemeClr>
                </a:solidFill>
              </a:rPr>
              <a:t>Специалисты РК</a:t>
            </a:r>
            <a:endParaRPr/>
          </a:p>
        </p:txBody>
      </p:sp>
      <p:sp>
        <p:nvSpPr>
          <p:cNvPr id="1414247506" name="Объект 2"/>
          <p:cNvSpPr>
            <a:spLocks noGrp="1"/>
          </p:cNvSpPr>
          <p:nvPr>
            <p:ph idx="1"/>
          </p:nvPr>
        </p:nvSpPr>
        <p:spPr bwMode="auto">
          <a:xfrm>
            <a:off x="221388" y="1314097"/>
            <a:ext cx="5309305" cy="392465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0000" lnSpcReduction="16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200" b="1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Куратор РК</a:t>
            </a:r>
            <a:endParaRPr/>
          </a:p>
          <a:p>
            <a:pPr marL="0" indent="0" algn="just"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Comic Sans MS"/>
                <a:ea typeface="Arial"/>
                <a:cs typeface="Comic Sans MS"/>
              </a:rPr>
              <a:t>    Куратор – это специалист, который владеет современными, научно обоснованными методиками помощи детям с аутизмом, имеет серьезную теоретическую и, что особенно важно, практическую подготовку. </a:t>
            </a:r>
            <a:endParaRPr sz="1800" b="1"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1800" b="1" i="0" u="sng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Куратор РК:</a:t>
            </a:r>
            <a:r>
              <a:rPr sz="1800" b="1" i="0" u="none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 </a:t>
            </a:r>
          </a:p>
          <a:p>
            <a:pPr marL="0" indent="0" algn="just"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◦ Помогает в составлении и корректировке адаптированной образовательной программы ученика, индивидуальной части образовательной программы, поведенческой программы, планов-конспектов </a:t>
            </a:r>
          </a:p>
          <a:p>
            <a:pPr marL="0" indent="0" algn="just"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◦ Помогает в анализе результатов мониторинга выполнения образовательной программы и результатов наблюдений за поведением учеников, посещающих ресурсный класс </a:t>
            </a:r>
          </a:p>
          <a:p>
            <a:pPr marL="0" indent="0" algn="just">
              <a:buFont typeface="Arial"/>
              <a:buNone/>
              <a:defRPr/>
            </a:pPr>
            <a:r>
              <a:rPr sz="1800" b="1" i="0" u="none">
                <a:solidFill>
                  <a:srgbClr val="000000"/>
                </a:solidFill>
                <a:latin typeface="Comic Sans MS"/>
                <a:ea typeface="Times New Roman"/>
                <a:cs typeface="Comic Sans MS"/>
              </a:rPr>
              <a:t>◦ Консультирование педагога ресурсного класса по сложным случаям, возникающим в процессе обучения детей ◦ Помощь в организации совместной работы специалистов ресурсного класса и учителей общеобразовательных классов ◦ Оказание методической поддержки и проведение обучающих мероприятий для специалистов ОУ</a:t>
            </a:r>
            <a:endParaRPr sz="1800" b="1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4247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4247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4247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94894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Специалисты РК</a:t>
            </a:r>
            <a:endParaRPr/>
          </a:p>
        </p:txBody>
      </p:sp>
      <p:sp>
        <p:nvSpPr>
          <p:cNvPr id="1080229820" name="Объект 2"/>
          <p:cNvSpPr>
            <a:spLocks noGrp="1"/>
          </p:cNvSpPr>
          <p:nvPr>
            <p:ph idx="1"/>
          </p:nvPr>
        </p:nvSpPr>
        <p:spPr bwMode="auto">
          <a:xfrm>
            <a:off x="97916" y="1243541"/>
            <a:ext cx="5741458" cy="3933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2400" b="1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Учитель РК</a:t>
            </a:r>
          </a:p>
          <a:p>
            <a:pPr marL="0" indent="0" algn="just">
              <a:buFont typeface="Arial"/>
              <a:buNone/>
              <a:defRPr/>
            </a:pPr>
            <a:r>
              <a:rPr sz="1600" b="1">
                <a:latin typeface="Comic Sans MS"/>
                <a:cs typeface="Comic Sans MS"/>
              </a:rPr>
              <a:t>   </a:t>
            </a:r>
          </a:p>
          <a:p>
            <a:pPr marL="0" indent="0" algn="just">
              <a:buFont typeface="Arial"/>
              <a:buNone/>
              <a:defRPr/>
            </a:pPr>
            <a:r>
              <a:rPr sz="16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•участует в разработке и написании АОП/ИОМ/СИПР/;</a:t>
            </a:r>
            <a:endParaRPr sz="1600" b="1"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16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• планирует уроки с учетом участия учащихся с РАС и подбор материалов и видов деятельности под актуальный уровень их навыков;</a:t>
            </a:r>
            <a:endParaRPr sz="1600" b="1"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16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•ведет школьную документацию (например, электронный журнал, учебно-тематическое планирование, характеристики и т. д.);</a:t>
            </a:r>
            <a:endParaRPr sz="1600" b="1"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16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•участвует в школьных психолого-педагогических консилиумах;</a:t>
            </a:r>
            <a:endParaRPr sz="1600" b="1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22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0229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022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022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983069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0" u="none" strike="noStrike" cap="none" spc="0">
                <a:solidFill>
                  <a:schemeClr val="bg2">
                    <a:lumMod val="25000"/>
                  </a:schemeClr>
                </a:solidFill>
                <a:latin typeface="Calibri"/>
                <a:ea typeface="Arial"/>
                <a:cs typeface="Arial"/>
              </a:rPr>
              <a:t>Специалисты РК</a:t>
            </a:r>
            <a:endParaRPr/>
          </a:p>
        </p:txBody>
      </p:sp>
      <p:sp>
        <p:nvSpPr>
          <p:cNvPr id="438975954" name="Объект 2"/>
          <p:cNvSpPr>
            <a:spLocks noGrp="1"/>
          </p:cNvSpPr>
          <p:nvPr>
            <p:ph idx="1"/>
          </p:nvPr>
        </p:nvSpPr>
        <p:spPr bwMode="auto">
          <a:xfrm>
            <a:off x="124374" y="1252360"/>
            <a:ext cx="5670902" cy="389819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000"/>
          </a:bodyPr>
          <a:lstStyle/>
          <a:p>
            <a:pPr marL="0" indent="0" algn="ctr">
              <a:buFont typeface="Arial"/>
              <a:buNone/>
              <a:defRPr/>
            </a:pPr>
            <a:r>
              <a:rPr sz="2800" b="1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Педагог-психолог РК</a:t>
            </a:r>
            <a:endParaRPr sz="3600" b="1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/>
          </a:p>
          <a:p>
            <a:pPr marL="0" indent="0" algn="just">
              <a:buFont typeface="Arial"/>
              <a:buNone/>
              <a:defRPr/>
            </a:pPr>
            <a:r>
              <a:rPr sz="1800" b="1" i="0" u="none">
                <a:solidFill>
                  <a:srgbClr val="333333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sz="18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Проводит обучение педагогов, принимающих участие в обучении и сопровождении детей ресурсного класса, консультирует родителей по различным вопросам, осуществляет урегулирование конфликтных ситуаций между участниками образовательных отношений, утверждает и корректирует учебные планы, проводит мониторинг и оценку работы ресурсного класса.</a:t>
            </a:r>
            <a:endParaRPr sz="18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288498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Специалисты РК</a:t>
            </a:r>
          </a:p>
        </p:txBody>
      </p:sp>
      <p:sp>
        <p:nvSpPr>
          <p:cNvPr id="629985077" name="Объект 2"/>
          <p:cNvSpPr>
            <a:spLocks noGrp="1"/>
          </p:cNvSpPr>
          <p:nvPr>
            <p:ph idx="1"/>
          </p:nvPr>
        </p:nvSpPr>
        <p:spPr bwMode="auto">
          <a:xfrm>
            <a:off x="89097" y="1181805"/>
            <a:ext cx="5794374" cy="407458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0000" lnSpcReduction="4000"/>
          </a:bodyPr>
          <a:lstStyle/>
          <a:p>
            <a:pPr marL="0" indent="0" algn="ctr">
              <a:buFont typeface="Arial"/>
              <a:buNone/>
              <a:defRPr/>
            </a:pPr>
            <a:r>
              <a:rPr/>
              <a:t> </a:t>
            </a:r>
            <a:r>
              <a:rPr lang="ru-RU" sz="3200" b="1" i="0" u="none" strike="noStrike" cap="none" spc="0">
                <a:solidFill>
                  <a:schemeClr val="accent1">
                    <a:lumMod val="75000"/>
                  </a:schemeClr>
                </a:solidFill>
                <a:latin typeface="Comic Sans MS"/>
                <a:ea typeface="Arial"/>
                <a:cs typeface="Comic Sans MS"/>
              </a:rPr>
              <a:t>Учитель-дефектолог</a:t>
            </a:r>
            <a:endParaRPr/>
          </a:p>
          <a:p>
            <a:pPr marL="0" indent="0" algn="just">
              <a:buFont typeface="Arial"/>
              <a:buNone/>
              <a:defRPr/>
            </a:pPr>
            <a:r>
              <a:rPr sz="1800" b="1">
                <a:latin typeface="Comic Sans MS"/>
                <a:cs typeface="Comic Sans MS"/>
              </a:rPr>
              <a:t>     </a:t>
            </a:r>
            <a:r>
              <a:rPr sz="1800" b="1" i="0" u="none">
                <a:solidFill>
                  <a:srgbClr val="3E3636"/>
                </a:solidFill>
                <a:latin typeface="Comic Sans MS"/>
                <a:ea typeface="Arial"/>
                <a:cs typeface="Comic Sans MS"/>
              </a:rPr>
              <a:t> </a:t>
            </a:r>
            <a:r>
              <a:rPr sz="18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Специалист, который обладает знаниями по психолого-педагогическому сопровождению особых детей. Деятельность учителя-дефектолога направлена на помощь ребенку в освоении адаптированной образовательной программы.</a:t>
            </a:r>
            <a:endParaRPr sz="18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1800" b="1">
                <a:solidFill>
                  <a:schemeClr val="tx1"/>
                </a:solidFill>
                <a:latin typeface="Comic Sans MS"/>
                <a:cs typeface="Comic Sans MS"/>
              </a:rPr>
              <a:t>     </a:t>
            </a:r>
            <a:r>
              <a:rPr sz="18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К основным направлениям работы учителя-дефектолога в ресурсном классе относятся:</a:t>
            </a:r>
            <a:endParaRPr sz="18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>
              <a:defRPr/>
            </a:pPr>
            <a:r>
              <a:rPr sz="18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формирование базовых предпосылок учебной деятельности (понимание инструкций и заданий, навыки работы по образцу), стереотипа учебного поведения, навыков социального взаимодействия, учебных и коммуникативных навыков; </a:t>
            </a:r>
            <a:endParaRPr sz="18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 algn="just">
              <a:defRPr/>
            </a:pPr>
            <a:r>
              <a:rPr sz="18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развитие представлений о себе и своем социальном окружении, помощь коллегам в адаптации учебных, дидактических материалов и организации образовательной среды, обеспечение методической поддержки учителю класса.</a:t>
            </a:r>
            <a:endParaRPr sz="1800" b="1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00878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Специалисты РК</a:t>
            </a:r>
            <a:endParaRPr/>
          </a:p>
        </p:txBody>
      </p:sp>
      <p:sp>
        <p:nvSpPr>
          <p:cNvPr id="1576920237" name="Объект 2"/>
          <p:cNvSpPr>
            <a:spLocks noGrp="1"/>
          </p:cNvSpPr>
          <p:nvPr>
            <p:ph idx="1"/>
          </p:nvPr>
        </p:nvSpPr>
        <p:spPr bwMode="auto">
          <a:xfrm>
            <a:off x="27361" y="1181805"/>
            <a:ext cx="5812013" cy="405694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 algn="ctr">
              <a:buFont typeface="Arial"/>
              <a:buNone/>
              <a:defRPr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Тьютор РК</a:t>
            </a:r>
          </a:p>
          <a:p>
            <a:pPr marL="0" indent="0" algn="ctr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12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    </a:t>
            </a: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 В обязанности тьютора входит: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проведение занятий один на один по планам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помощь ученику во время групповых занятий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сопровождение на уроках в регулярном классе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сбор данных о поведении ученика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заполнение бланков о приобретении новых навыков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участие в регулярных тренингах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251820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>
                <a:solidFill>
                  <a:schemeClr val="accent1">
                    <a:lumMod val="75000"/>
                  </a:schemeClr>
                </a:solidFill>
              </a:rPr>
              <a:t>Кабинет РК</a:t>
            </a:r>
          </a:p>
        </p:txBody>
      </p:sp>
      <p:sp>
        <p:nvSpPr>
          <p:cNvPr id="346654572" name="Объект 2"/>
          <p:cNvSpPr>
            <a:spLocks noGrp="1"/>
          </p:cNvSpPr>
          <p:nvPr>
            <p:ph idx="1"/>
          </p:nvPr>
        </p:nvSpPr>
        <p:spPr bwMode="auto">
          <a:xfrm>
            <a:off x="80277" y="1164166"/>
            <a:ext cx="5723819" cy="3986388"/>
          </a:xfrm>
        </p:spPr>
        <p:txBody>
          <a:bodyPr/>
          <a:lstStyle/>
          <a:p>
            <a:pPr marL="0" indent="0" algn="just">
              <a:buFont typeface="Arial"/>
              <a:buNone/>
              <a:defRPr/>
            </a:pPr>
            <a:r>
              <a:rPr/>
              <a:t>     </a:t>
            </a:r>
          </a:p>
          <a:p>
            <a:pPr marL="0" indent="0" algn="just">
              <a:buFont typeface="Arial"/>
              <a:buNone/>
              <a:defRPr/>
            </a:pPr>
            <a:r>
              <a:rPr/>
              <a:t>      </a:t>
            </a: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Кабинет для ресурсного класса должен быть достаточно просторным, чтобы вместить четыре функциональные зоны.</a:t>
            </a: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     Все оборудование класса подбирается в соответствии с этими зонами: </a:t>
            </a: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 1) Зона для индивидуальных занятий.</a:t>
            </a: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 2) Зона для групповых занятий.</a:t>
            </a: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 3) Рабочая зона педагога РК. </a:t>
            </a: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 4) Зона для сенсорной разгрузки</a:t>
            </a: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66968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Зона для индивидуальных занятий.</a:t>
            </a:r>
            <a:endParaRPr/>
          </a:p>
        </p:txBody>
      </p:sp>
      <p:sp>
        <p:nvSpPr>
          <p:cNvPr id="1495218780" name="Объект 2"/>
          <p:cNvSpPr>
            <a:spLocks noGrp="1"/>
          </p:cNvSpPr>
          <p:nvPr>
            <p:ph idx="1"/>
          </p:nvPr>
        </p:nvSpPr>
        <p:spPr bwMode="auto">
          <a:xfrm>
            <a:off x="115555" y="1236409"/>
            <a:ext cx="5706180" cy="390701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04129664" name="Рисунок 1041296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179" y="1115615"/>
            <a:ext cx="5847292" cy="4098363"/>
          </a:xfrm>
          <a:prstGeom prst="rect">
            <a:avLst/>
          </a:prstGeom>
        </p:spPr>
      </p:pic>
      <p:pic>
        <p:nvPicPr>
          <p:cNvPr id="2008021782" name="Рисунок 200802178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142638" y="3261811"/>
            <a:ext cx="3951110" cy="355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126493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Зона для групповых занятий.</a:t>
            </a:r>
            <a:endParaRPr/>
          </a:p>
        </p:txBody>
      </p:sp>
      <p:sp>
        <p:nvSpPr>
          <p:cNvPr id="674687909" name="Объект 2"/>
          <p:cNvSpPr>
            <a:spLocks noGrp="1"/>
          </p:cNvSpPr>
          <p:nvPr>
            <p:ph idx="1"/>
          </p:nvPr>
        </p:nvSpPr>
        <p:spPr bwMode="auto">
          <a:xfrm>
            <a:off x="133194" y="1254048"/>
            <a:ext cx="5697361" cy="3951110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613101894" name="Рисунок 161310189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3193" y="1201131"/>
            <a:ext cx="5697360" cy="3907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67922159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 Рабочая зона педагога РК.</a:t>
            </a:r>
            <a:endParaRPr/>
          </a:p>
        </p:txBody>
      </p:sp>
      <p:sp>
        <p:nvSpPr>
          <p:cNvPr id="177923411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2067059713" name="Рисунок 20670597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5000" y="1115614"/>
            <a:ext cx="5820832" cy="5010547"/>
          </a:xfrm>
          <a:prstGeom prst="rect">
            <a:avLst/>
          </a:prstGeom>
        </p:spPr>
      </p:pic>
      <p:pic>
        <p:nvPicPr>
          <p:cNvPr id="219881647" name="Рисунок 2198816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042221" y="1975555"/>
            <a:ext cx="1737430" cy="3924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5637025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chemeClr val="tx1"/>
                </a:solidFill>
                <a:latin typeface="Comic Sans MS"/>
                <a:ea typeface="Times New Roman"/>
                <a:cs typeface="Comic Sans MS"/>
              </a:rPr>
              <a:t>Зона для сенсорной разгрузки</a:t>
            </a:r>
            <a:r>
              <a:rPr lang="ru-RU" sz="4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1094720992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76759507" name="Рисунок 207675950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72361" y="1115615"/>
            <a:ext cx="4647846" cy="2337287"/>
          </a:xfrm>
          <a:prstGeom prst="rect">
            <a:avLst/>
          </a:prstGeom>
        </p:spPr>
      </p:pic>
      <p:pic>
        <p:nvPicPr>
          <p:cNvPr id="1940168588" name="Рисунок 194016858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72361" y="3452904"/>
            <a:ext cx="4647846" cy="3278019"/>
          </a:xfrm>
          <a:prstGeom prst="rect">
            <a:avLst/>
          </a:prstGeom>
        </p:spPr>
      </p:pic>
      <p:pic>
        <p:nvPicPr>
          <p:cNvPr id="1946880789" name="Рисунок 194688078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638" y="3758771"/>
            <a:ext cx="4509361" cy="2972152"/>
          </a:xfrm>
          <a:prstGeom prst="rect">
            <a:avLst/>
          </a:prstGeom>
        </p:spPr>
      </p:pic>
      <p:pic>
        <p:nvPicPr>
          <p:cNvPr id="356456883" name="Рисунок 35645688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638" y="1115615"/>
            <a:ext cx="4409722" cy="282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59907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1" u="sng" strike="noStrike" cap="none" spc="0">
                <a:solidFill>
                  <a:schemeClr val="bg2">
                    <a:lumMod val="25000"/>
                  </a:schemeClr>
                </a:solidFill>
                <a:latin typeface="Comic Sans MS"/>
                <a:ea typeface="Comic Sans MS"/>
                <a:cs typeface="Comic Sans MS"/>
              </a:rPr>
              <a:t>Что такое ресурсный класс</a:t>
            </a:r>
            <a:r>
              <a:rPr lang="en-US" sz="4400" b="0" i="1" u="sng" strike="noStrike" cap="none" spc="0">
                <a:solidFill>
                  <a:schemeClr val="bg2">
                    <a:lumMod val="25000"/>
                  </a:schemeClr>
                </a:solidFill>
                <a:latin typeface="Comic Sans MS"/>
                <a:ea typeface="Comic Sans MS"/>
                <a:cs typeface="Comic Sans MS"/>
              </a:rPr>
              <a:t>?</a:t>
            </a:r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6615810" name="Объект 2"/>
          <p:cNvSpPr>
            <a:spLocks noGrp="1"/>
          </p:cNvSpPr>
          <p:nvPr>
            <p:ph idx="1"/>
          </p:nvPr>
        </p:nvSpPr>
        <p:spPr bwMode="auto">
          <a:xfrm>
            <a:off x="150832" y="1340555"/>
            <a:ext cx="5582707" cy="370416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12000"/>
          </a:bodyPr>
          <a:lstStyle/>
          <a:p>
            <a:pPr marL="0" lvl="0" indent="0" algn="just">
              <a:spcBef>
                <a:spcPts val="1499"/>
              </a:spcBef>
              <a:buFont typeface="Arial"/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Comic Sans MS"/>
                <a:ea typeface="Geometria"/>
                <a:cs typeface="Comic Sans MS"/>
              </a:rPr>
              <a:t>Ресурсный класс — это помещение в школе, где ученики, имеющие трудности в обучении, могут получать дополнительную помощь в соответствии со своими потребностями.</a:t>
            </a:r>
            <a:endParaRPr sz="2000" b="1" i="0" u="none" strike="noStrike" cap="none" spc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lvl="0" indent="0" algn="just">
              <a:spcBef>
                <a:spcPts val="1499"/>
              </a:spcBef>
              <a:buFont typeface="Arial"/>
              <a:buNone/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Comic Sans MS"/>
                <a:ea typeface="Geometria"/>
                <a:cs typeface="Comic Sans MS"/>
              </a:rPr>
              <a:t>Это не место изоляции ученика, и конечно, это не коррекционный класс в общеобразовательной школе. Это специальная образовательная модель, позволяющая ученику сочетать, в зависимости от своих потребностей и возможностей, инклюзивное образование и индивидуальное обучение.</a:t>
            </a:r>
            <a:endParaRPr sz="2000" b="1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6615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6615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66158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6615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1144177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3600" b="1">
                <a:latin typeface="Comic Sans MS"/>
                <a:cs typeface="Comic Sans MS"/>
              </a:rPr>
              <a:t>Ссылки на интернет ресурсы</a:t>
            </a:r>
          </a:p>
        </p:txBody>
      </p:sp>
      <p:sp>
        <p:nvSpPr>
          <p:cNvPr id="243160316" name="Объект 2"/>
          <p:cNvSpPr>
            <a:spLocks noGrp="1"/>
          </p:cNvSpPr>
          <p:nvPr>
            <p:ph idx="1"/>
          </p:nvPr>
        </p:nvSpPr>
        <p:spPr bwMode="auto">
          <a:xfrm>
            <a:off x="124374" y="1254048"/>
            <a:ext cx="5697361" cy="390701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/>
              <a:t>    </a:t>
            </a:r>
          </a:p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61743520" name="Рисунок 1617435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7289" y="1188249"/>
            <a:ext cx="1755071" cy="1508812"/>
          </a:xfrm>
          <a:prstGeom prst="rect">
            <a:avLst/>
          </a:prstGeom>
        </p:spPr>
      </p:pic>
      <p:pic>
        <p:nvPicPr>
          <p:cNvPr id="384573910" name="Рисунок 38457390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66663" y="1188249"/>
            <a:ext cx="1755071" cy="1504055"/>
          </a:xfrm>
          <a:prstGeom prst="rect">
            <a:avLst/>
          </a:prstGeom>
        </p:spPr>
      </p:pic>
      <p:pic>
        <p:nvPicPr>
          <p:cNvPr id="1061383232" name="Рисунок 10613832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5875" y="3335139"/>
            <a:ext cx="1837898" cy="1508812"/>
          </a:xfrm>
          <a:prstGeom prst="rect">
            <a:avLst/>
          </a:prstGeom>
        </p:spPr>
      </p:pic>
      <p:pic>
        <p:nvPicPr>
          <p:cNvPr id="1320210258" name="Рисунок 132021025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023002" y="3207554"/>
            <a:ext cx="1798732" cy="1636397"/>
          </a:xfrm>
          <a:prstGeom prst="rect">
            <a:avLst/>
          </a:prstGeom>
        </p:spPr>
      </p:pic>
      <p:pic>
        <p:nvPicPr>
          <p:cNvPr id="1096109306" name="Рисунок 109610930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91769" y="4728611"/>
            <a:ext cx="1543399" cy="1557927"/>
          </a:xfrm>
          <a:prstGeom prst="rect">
            <a:avLst/>
          </a:prstGeom>
        </p:spPr>
      </p:pic>
      <p:sp>
        <p:nvSpPr>
          <p:cNvPr id="1292482560" name="TextBox 1292482559"/>
          <p:cNvSpPr txBox="1"/>
          <p:nvPr/>
        </p:nvSpPr>
        <p:spPr bwMode="auto">
          <a:xfrm>
            <a:off x="5398835" y="5769622"/>
            <a:ext cx="1878721" cy="640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sz="1200" b="1">
                <a:solidFill>
                  <a:schemeClr val="tx1"/>
                </a:solidFill>
              </a:rPr>
              <a:t>Аутизм АТЕК для оценки динамики и выявления проблем</a:t>
            </a:r>
            <a:endParaRPr sz="1200"/>
          </a:p>
        </p:txBody>
      </p:sp>
      <p:sp>
        <p:nvSpPr>
          <p:cNvPr id="40828757" name="TextBox 40828756"/>
          <p:cNvSpPr txBox="1"/>
          <p:nvPr/>
        </p:nvSpPr>
        <p:spPr bwMode="auto">
          <a:xfrm>
            <a:off x="3246312" y="2750318"/>
            <a:ext cx="2575457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b="0"/>
              <a:t>РК в обычных школах: на пути к инклюзии</a:t>
            </a:r>
            <a:endParaRPr b="0"/>
          </a:p>
        </p:txBody>
      </p:sp>
      <p:sp>
        <p:nvSpPr>
          <p:cNvPr id="1336567809" name="TextBox 1336567808"/>
          <p:cNvSpPr txBox="1"/>
          <p:nvPr/>
        </p:nvSpPr>
        <p:spPr bwMode="auto">
          <a:xfrm>
            <a:off x="-378333" y="1351062"/>
            <a:ext cx="914400" cy="36579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466323253" name="TextBox 1466323252"/>
          <p:cNvSpPr txBox="1"/>
          <p:nvPr/>
        </p:nvSpPr>
        <p:spPr bwMode="auto">
          <a:xfrm>
            <a:off x="494791" y="1254047"/>
            <a:ext cx="914544" cy="3657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94442533" name="TextBox 594442532"/>
          <p:cNvSpPr txBox="1"/>
          <p:nvPr/>
        </p:nvSpPr>
        <p:spPr bwMode="auto">
          <a:xfrm>
            <a:off x="135875" y="2697061"/>
            <a:ext cx="2205866" cy="64011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«Учительский журнал»</a:t>
            </a:r>
          </a:p>
          <a:p>
            <a:pPr>
              <a:defRPr/>
            </a:pPr>
            <a:r>
              <a:rPr sz="1200"/>
              <a:t>Всероссийское педагогическое </a:t>
            </a:r>
          </a:p>
          <a:p>
            <a:pPr>
              <a:defRPr/>
            </a:pPr>
            <a:r>
              <a:rPr sz="1200"/>
              <a:t>издание </a:t>
            </a:r>
          </a:p>
        </p:txBody>
      </p:sp>
      <p:sp>
        <p:nvSpPr>
          <p:cNvPr id="55108323" name="TextBox 55108322"/>
          <p:cNvSpPr txBox="1"/>
          <p:nvPr/>
        </p:nvSpPr>
        <p:spPr bwMode="auto">
          <a:xfrm>
            <a:off x="124373" y="4843951"/>
            <a:ext cx="2998756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ПОШАГОВАЯ ИНСТРУКЦИЯ: Как создать</a:t>
            </a:r>
          </a:p>
          <a:p>
            <a:pPr>
              <a:defRPr/>
            </a:pPr>
            <a:r>
              <a:rPr sz="1200"/>
              <a:t>Ресурсный класс (зону)</a:t>
            </a:r>
          </a:p>
        </p:txBody>
      </p:sp>
      <p:sp>
        <p:nvSpPr>
          <p:cNvPr id="415756145" name="TextBox 415756144"/>
          <p:cNvSpPr txBox="1"/>
          <p:nvPr/>
        </p:nvSpPr>
        <p:spPr bwMode="auto">
          <a:xfrm>
            <a:off x="3246312" y="4791035"/>
            <a:ext cx="1893187" cy="45723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/>
              <a:t>РАС у ребенка:</a:t>
            </a:r>
          </a:p>
          <a:p>
            <a:pPr>
              <a:defRPr/>
            </a:pPr>
            <a:r>
              <a:rPr sz="1200"/>
              <a:t>Что нужно знать учителю?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366517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1477988" name="Объект 2"/>
          <p:cNvSpPr>
            <a:spLocks noGrp="1"/>
          </p:cNvSpPr>
          <p:nvPr>
            <p:ph idx="1"/>
          </p:nvPr>
        </p:nvSpPr>
        <p:spPr bwMode="auto">
          <a:xfrm>
            <a:off x="150832" y="1208263"/>
            <a:ext cx="5697361" cy="395993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endParaRPr sz="480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0" indent="0" algn="ctr">
              <a:buFont typeface="Arial"/>
              <a:buNone/>
              <a:defRPr/>
            </a:pPr>
            <a:r>
              <a:rPr sz="480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b="0" i="1" u="sng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Что такое ресурсный класс</a:t>
            </a:r>
            <a:r>
              <a:rPr lang="en-US" b="0" i="1" u="sng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?</a:t>
            </a:r>
            <a:endParaRPr>
              <a:solidFill>
                <a:schemeClr val="bg2">
                  <a:lumMod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gray">
          <a:xfrm>
            <a:off x="2614325" y="4437111"/>
            <a:ext cx="182988" cy="611039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endParaRPr lang="ru-RU" sz="3600" b="1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775931583" name="TextBox 1775931582"/>
          <p:cNvSpPr txBox="1"/>
          <p:nvPr/>
        </p:nvSpPr>
        <p:spPr bwMode="auto">
          <a:xfrm>
            <a:off x="142013" y="953170"/>
            <a:ext cx="5724215" cy="4206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spAutoFit/>
          </a:bodyPr>
          <a:lstStyle/>
          <a:p>
            <a:pPr algn="just">
              <a:defRPr/>
            </a:pPr>
            <a:endParaRPr lang="ru-RU" b="1">
              <a:latin typeface="Comic Sans MS"/>
              <a:cs typeface="Comic Sans MS"/>
            </a:endParaRPr>
          </a:p>
          <a:p>
            <a:pPr algn="just">
              <a:defRPr/>
            </a:pPr>
            <a:r>
              <a:rPr lang="ru-RU" b="1">
                <a:latin typeface="Comic Sans MS"/>
                <a:cs typeface="Comic Sans MS"/>
              </a:rPr>
              <a:t>Главное отличие ресурсного класса от коррекционного, в котором обучение также проходит по адаптированным образовательным программам, состоит в том, что ученики ресурсного класса последовательно включаются в учебную деятельность общеобразовательных классов, посещают уроки по школьным предметам, которые они могут изучать вместе со своими типично развивающимися сверстниками при поддержке тьютора .</a:t>
            </a:r>
          </a:p>
          <a:p>
            <a:pPr algn="just">
              <a:defRPr/>
            </a:pPr>
            <a:endParaRPr lang="ru-RU"/>
          </a:p>
          <a:p>
            <a:pPr algn="l">
              <a:defRPr/>
            </a:pPr>
            <a:r>
              <a:rPr lang="ru-RU"/>
              <a:t>	</a:t>
            </a:r>
            <a:endParaRPr/>
          </a:p>
          <a:p>
            <a:pPr algn="l">
              <a:defRPr/>
            </a:pPr>
            <a:r>
              <a:rPr lang="ru-RU">
                <a:cs typeface="Arial"/>
              </a:rPr>
              <a:t>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93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5931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593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5931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293942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0" i="1" u="sng" strike="noStrike" cap="none" spc="0">
                <a:solidFill>
                  <a:schemeClr val="bg2">
                    <a:lumMod val="25000"/>
                  </a:schemeClr>
                </a:solidFill>
                <a:latin typeface="Comic Sans MS"/>
                <a:ea typeface="Comic Sans MS"/>
                <a:cs typeface="Comic Sans MS"/>
              </a:rPr>
              <a:t>Что такое ресурсный класс</a:t>
            </a:r>
            <a:r>
              <a:rPr lang="en-US" sz="4400" b="0" i="1" u="sng" strike="noStrike" cap="none" spc="0">
                <a:solidFill>
                  <a:schemeClr val="bg2">
                    <a:lumMod val="25000"/>
                  </a:schemeClr>
                </a:solidFill>
                <a:latin typeface="Comic Sans MS"/>
                <a:ea typeface="Comic Sans MS"/>
                <a:cs typeface="Comic Sans MS"/>
              </a:rPr>
              <a:t>?</a:t>
            </a:r>
            <a:endParaRPr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99548116" name="Объект 2"/>
          <p:cNvSpPr>
            <a:spLocks noGrp="1"/>
          </p:cNvSpPr>
          <p:nvPr>
            <p:ph idx="1"/>
          </p:nvPr>
        </p:nvSpPr>
        <p:spPr bwMode="auto">
          <a:xfrm>
            <a:off x="239027" y="1269999"/>
            <a:ext cx="5512152" cy="381881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/>
          <a:p>
            <a:pPr marL="0" indent="0" algn="just">
              <a:buFont typeface="Arial"/>
              <a:buNone/>
              <a:defRPr/>
            </a:pPr>
            <a:r>
              <a:rPr lang="ru-RU" sz="1800" b="0" i="1" u="none" strike="noStrike" cap="none" spc="0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        Т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акой класс необходим детям, у которых есть поведенческие проблемы, мешающие нахождению в регулярном классе, коммуникативные проблемы, не сформировано восприятие фронтальной инструкции, происходит быстрая истощаемость, имеет место асинхрония в формировании навыков, происходят нарушения усвоения учебного материала.</a:t>
            </a:r>
            <a:endParaRPr lang="ru-RU" sz="18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omic Sans MS"/>
                <a:ea typeface="Arial"/>
                <a:cs typeface="Comic Sans MS"/>
              </a:rPr>
              <a:t>      При этом ученик официально зачислен в общеобразовательный класс, ресурсный класс – это место, где ему оказывается поддержка специалистов. 	</a:t>
            </a:r>
            <a:endParaRPr sz="1800" b="1"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lang="ru-RU" sz="1800" b="1" i="0" u="none" strike="noStrike" cap="none" spc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      Максимальная наполняемость: 8 человек.</a:t>
            </a:r>
            <a:endParaRPr sz="2000" b="1">
              <a:latin typeface="Comic Sans MS"/>
              <a:cs typeface="Comic Sans MS"/>
            </a:endParaRPr>
          </a:p>
          <a:p>
            <a:pPr algn="just">
              <a:defRPr/>
            </a:pPr>
            <a:endParaRPr sz="2000" b="1">
              <a:solidFill>
                <a:srgbClr val="333333"/>
              </a:solidFill>
              <a:ea typeface="Geometria"/>
              <a:cs typeface="Geometria"/>
            </a:endParaRPr>
          </a:p>
          <a:p>
            <a:pPr marL="0" indent="0" algn="just">
              <a:buFont typeface="Arial"/>
              <a:buNone/>
              <a:defRPr/>
            </a:pPr>
            <a:endParaRPr sz="2000" b="1" i="0" u="none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54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9548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954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954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4048018" name="Заголовок 1"/>
          <p:cNvSpPr>
            <a:spLocks noGrp="1"/>
          </p:cNvSpPr>
          <p:nvPr>
            <p:ph type="title"/>
          </p:nvPr>
        </p:nvSpPr>
        <p:spPr bwMode="auto">
          <a:xfrm>
            <a:off x="18540" y="128241"/>
            <a:ext cx="9075207" cy="72366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l">
              <a:defRPr/>
            </a:pPr>
            <a:r>
              <a:rPr lang="ru-RU" sz="1800" b="1" i="0" u="none" strike="noStrike" cap="none" spc="0">
                <a:solidFill>
                  <a:schemeClr val="bg2">
                    <a:lumMod val="25000"/>
                  </a:schemeClr>
                </a:solidFill>
                <a:latin typeface="Comic Sans MS"/>
                <a:ea typeface="Arial"/>
                <a:cs typeface="Comic Sans MS"/>
              </a:rPr>
              <a:t>Цель ресурсного класса – постепенно адаптировать ребенка для жизни в реальном социуме на этапе нахождения его в школьном коллективе. Это отчетливо отображено на рисунке, как уменьшение времени индивидуальной работы с тьютором и увеличение времени нахождения в обычном классе</a:t>
            </a:r>
            <a:r>
              <a:rPr lang="ru-RU" sz="1800" b="1" i="0" u="none" strike="noStrike" cap="none" spc="0">
                <a:solidFill>
                  <a:schemeClr val="tx1"/>
                </a:solidFill>
                <a:latin typeface="Comic Sans MS"/>
                <a:ea typeface="Comic Sans MS"/>
                <a:cs typeface="Comic Sans MS"/>
              </a:rPr>
              <a:t>.</a:t>
            </a:r>
            <a:endParaRPr sz="1800" b="1">
              <a:latin typeface="Comic Sans MS"/>
              <a:cs typeface="Comic Sans MS"/>
            </a:endParaRPr>
          </a:p>
          <a:p>
            <a:pPr algn="just">
              <a:defRPr/>
            </a:pPr>
            <a:endParaRPr b="1">
              <a:latin typeface="Comic Sans MS"/>
              <a:cs typeface="Comic Sans MS"/>
            </a:endParaRPr>
          </a:p>
        </p:txBody>
      </p:sp>
      <p:sp>
        <p:nvSpPr>
          <p:cNvPr id="1549940169" name="Объект 2"/>
          <p:cNvSpPr>
            <a:spLocks noGrp="1"/>
          </p:cNvSpPr>
          <p:nvPr>
            <p:ph idx="1"/>
          </p:nvPr>
        </p:nvSpPr>
        <p:spPr bwMode="auto">
          <a:xfrm>
            <a:off x="142013" y="1269999"/>
            <a:ext cx="5670902" cy="3889374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1376820567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1" t="8739" r="10625" b="6165"/>
          <a:stretch/>
        </p:blipFill>
        <p:spPr bwMode="auto">
          <a:xfrm>
            <a:off x="18540" y="1058332"/>
            <a:ext cx="6711596" cy="5168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8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6820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682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682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683796" name="Заголовок 1"/>
          <p:cNvSpPr>
            <a:spLocks noGrp="1"/>
          </p:cNvSpPr>
          <p:nvPr>
            <p:ph type="title"/>
          </p:nvPr>
        </p:nvSpPr>
        <p:spPr bwMode="auto">
          <a:xfrm>
            <a:off x="9721" y="433840"/>
            <a:ext cx="9136944" cy="37923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2200" b="1" i="0" u="none">
                <a:solidFill>
                  <a:schemeClr val="bg2">
                    <a:lumMod val="25000"/>
                  </a:schemeClr>
                </a:solidFill>
                <a:latin typeface="Comic Sans MS"/>
                <a:ea typeface="Arial"/>
                <a:cs typeface="Comic Sans MS"/>
              </a:rPr>
              <a:t>Эффективная команда ресурсного класса для детей с РАС</a:t>
            </a:r>
            <a:endParaRPr sz="2200" b="1">
              <a:solidFill>
                <a:schemeClr val="bg2">
                  <a:lumMod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13730136" name="Объект 2"/>
          <p:cNvSpPr>
            <a:spLocks noGrp="1"/>
          </p:cNvSpPr>
          <p:nvPr>
            <p:ph idx="1"/>
          </p:nvPr>
        </p:nvSpPr>
        <p:spPr bwMode="auto">
          <a:xfrm>
            <a:off x="124374" y="1208263"/>
            <a:ext cx="5714999" cy="3933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5000" lnSpcReduction="20000"/>
          </a:bodyPr>
          <a:lstStyle/>
          <a:p>
            <a:pPr>
              <a:defRPr/>
            </a:pPr>
            <a:endParaRPr/>
          </a:p>
          <a:p>
            <a:pPr marL="0" indent="0" algn="just">
              <a:buFont typeface="Arial"/>
              <a:buNone/>
              <a:defRPr/>
            </a:pPr>
            <a:r>
              <a:rPr/>
              <a:t> </a:t>
            </a:r>
            <a:r>
              <a:rPr sz="2000" b="1">
                <a:latin typeface="Comic Sans MS"/>
                <a:cs typeface="Comic Sans MS"/>
              </a:rPr>
              <a:t>    Поговорим</a:t>
            </a:r>
            <a:r>
              <a:rPr sz="20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 о команде РК, а не об оснащении помещений или разработке внутришкольных документов (что, безусловно, также важно)? Потому что именно от количества, навыков, качества подготовки специалистов, а также правильно выстроенного взаимодействия между ними и зависит, в первую очередь, успешность образовательного процесса для такой сложной в обучении категории детей как дети с РАС. Кроме того, отметим, что в структуре расходов на организацию ресурсного класса данная статья расходов также является основной для любой образовательной организации.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73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3730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373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373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1865382" name="Заголовок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3600" b="1">
                <a:solidFill>
                  <a:schemeClr val="bg2">
                    <a:lumMod val="25000"/>
                  </a:schemeClr>
                </a:solidFill>
                <a:latin typeface="Comic Sans MS"/>
                <a:cs typeface="Comic Sans MS"/>
              </a:rPr>
              <a:t>Участники образовательного процесса</a:t>
            </a:r>
          </a:p>
        </p:txBody>
      </p:sp>
      <p:sp>
        <p:nvSpPr>
          <p:cNvPr id="57942401" name="Объект 2"/>
          <p:cNvSpPr>
            <a:spLocks noGrp="1"/>
          </p:cNvSpPr>
          <p:nvPr>
            <p:ph idx="1"/>
          </p:nvPr>
        </p:nvSpPr>
        <p:spPr bwMode="auto">
          <a:xfrm>
            <a:off x="142013" y="1245229"/>
            <a:ext cx="5670902" cy="3862916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endParaRPr/>
          </a:p>
        </p:txBody>
      </p:sp>
      <p:pic>
        <p:nvPicPr>
          <p:cNvPr id="436666242" name="Рисунок 43666624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2638" y="1115615"/>
            <a:ext cx="6464652" cy="4539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6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6666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66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66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7819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918978" name="Объект 2"/>
          <p:cNvSpPr>
            <a:spLocks noGrp="1"/>
          </p:cNvSpPr>
          <p:nvPr>
            <p:ph idx="1"/>
          </p:nvPr>
        </p:nvSpPr>
        <p:spPr bwMode="auto">
          <a:xfrm>
            <a:off x="124374" y="1199444"/>
            <a:ext cx="5706180" cy="398638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 lnSpcReduction="11000"/>
          </a:bodyPr>
          <a:lstStyle/>
          <a:p>
            <a:pPr>
              <a:defRPr/>
            </a:pPr>
            <a:endParaRPr/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Ребенок с РАС, приходя в школу, зачисляется в общий класс (возможно, у вас в школе создается отдельный класс для детей с РАС и дети зачисляются туда, тогда мы говорим о так называемом «автономном» или коррекционном классе. В нашем понимании модели «ресурсный класс» дети зачисляются в общие классы, а в ресурсной зоне получают необходимую им дополнительную поддержку) и, соответственно, у него появляется учитель.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918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1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91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756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81494675" name="Объект 2"/>
          <p:cNvSpPr>
            <a:spLocks noGrp="1"/>
          </p:cNvSpPr>
          <p:nvPr>
            <p:ph idx="1"/>
          </p:nvPr>
        </p:nvSpPr>
        <p:spPr bwMode="auto">
          <a:xfrm>
            <a:off x="106736" y="1217083"/>
            <a:ext cx="5750277" cy="3933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5000" lnSpcReduction="20000"/>
          </a:bodyPr>
          <a:lstStyle/>
          <a:p>
            <a:pPr marL="0" indent="0" algn="just">
              <a:buFont typeface="Arial"/>
              <a:buNone/>
              <a:defRPr/>
            </a:pPr>
            <a:endParaRPr/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      Для детей цензовых программ, нацеленных на получение аттестата (в настоящее время для детей с РАС в начальной школе это программы 8.1 и 8.2 (вид адаптированной программы назначается ученику с РАС решением ПМПМ с учетом его возможностей, особенностей и уровня развития навыков)), именно этот учитель и будет определять образовательный маршрут ребенка и программу обучения.</a:t>
            </a:r>
            <a:endParaRPr sz="2000" b="1" i="0" u="none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0" indent="0" algn="just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Comic Sans MS"/>
                <a:ea typeface="PT Serif"/>
                <a:cs typeface="Comic Sans MS"/>
              </a:rPr>
              <a:t>     Дети с программами 8.3 и 8.4 также будут взаимодействовать с учителем регулярного класса, выходя на совместные с нейротипичными детьми уроки в формате инклюзии, однако за их образовательный маршрут будет в первую очередь отвечать именно учитель ресурсного класса, квалификация которого обычно подразумевает необходимость наличия специального образования дефектологического профиля.</a:t>
            </a:r>
            <a:endParaRPr sz="2000" b="1">
              <a:latin typeface="Comic Sans MS"/>
              <a:cs typeface="Comic Sans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49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1494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1494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1494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1046</Words>
  <DocSecurity>0</DocSecurity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</vt:lpstr>
      <vt:lpstr>Что такое ресурсный класс?</vt:lpstr>
      <vt:lpstr>Что такое ресурсный класс?</vt:lpstr>
      <vt:lpstr>Что такое ресурсный класс?</vt:lpstr>
      <vt:lpstr>Цель ресурсного класса – постепенно адаптировать ребенка для жизни в реальном социуме на этапе нахождения его в школьном коллективе. Это отчетливо отображено на рисунке, как уменьшение времени индивидуальной работы с тьютором и увеличение времени нахождения в обычном классе. </vt:lpstr>
      <vt:lpstr> Эффективная команда ресурсного класса для детей с РАС</vt:lpstr>
      <vt:lpstr>Участники образовательного процесса</vt:lpstr>
      <vt:lpstr>Презентация PowerPoint</vt:lpstr>
      <vt:lpstr>Презентация PowerPoint</vt:lpstr>
      <vt:lpstr>Специалисты РК</vt:lpstr>
      <vt:lpstr>Специалисты РК</vt:lpstr>
      <vt:lpstr>Специалисты РК</vt:lpstr>
      <vt:lpstr>Специалисты РК</vt:lpstr>
      <vt:lpstr>Специалисты РК</vt:lpstr>
      <vt:lpstr>Кабинет РК</vt:lpstr>
      <vt:lpstr> Зона для индивидуальных занятий.</vt:lpstr>
      <vt:lpstr> Зона для групповых занятий.</vt:lpstr>
      <vt:lpstr> Рабочая зона педагога РК.</vt:lpstr>
      <vt:lpstr>Зона для сенсорной разгрузки.</vt:lpstr>
      <vt:lpstr>Ссылки на интернет ресурсы</vt:lpstr>
      <vt:lpstr>Презентация PowerPoint</vt:lpstr>
    </vt:vector>
  </TitlesOfParts>
  <Manager/>
  <LinksUpToDate>false</LinksUpToDate>
  <SharedDoc>false</SharedDoc>
  <HyperlinkBase>http://presentation-creation.ru/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ресурсного класса для детей с РАС</dc:title>
  <dc:subject/>
  <cp:keywords/>
  <dc:description/>
  <dcterms:created xsi:type="dcterms:W3CDTF">2017-03-21T15:14:11Z</dcterms:created>
  <dcterms:modified xsi:type="dcterms:W3CDTF">2023-12-07T08:52:11Z</dcterms:modified>
  <cp:category/>
  <dc:identifier/>
  <cp:contentStatus/>
  <dc:language/>
  <cp:version/>
</cp:coreProperties>
</file>